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58" r:id="rId6"/>
    <p:sldId id="274" r:id="rId7"/>
    <p:sldId id="259" r:id="rId8"/>
    <p:sldId id="26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la Dobrowolska" initials="U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>
      <p:cViewPr varScale="1">
        <p:scale>
          <a:sx n="70" d="100"/>
          <a:sy n="70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0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96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28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9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2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90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42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0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69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15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C5CC-A309-4E95-83BB-3330D0719D00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3934-49F2-4669-8354-9BA624FE12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61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ruchochronyszkoly.pl" TargetMode="External"/><Relationship Id="rId2" Type="http://schemas.openxmlformats.org/officeDocument/2006/relationships/hyperlink" Target="http://www.ruchochronyszkoly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oalicjars@nauczycieledlawolnosci.pl" TargetMode="External"/><Relationship Id="rId4" Type="http://schemas.openxmlformats.org/officeDocument/2006/relationships/hyperlink" Target="http://www.ratujmyszkole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90656" cy="3456383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Edukacja włączająca – utopia edukacyjna czy szansa na lepszy rozwój? </a:t>
            </a:r>
            <a:br>
              <a:rPr lang="pl-PL" sz="36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400" b="1" dirty="0" smtClean="0"/>
              <a:t>Punkt widzenia Ruchu Ochrony Szkoły </a:t>
            </a:r>
            <a:br>
              <a:rPr lang="pl-PL" sz="2400" b="1" dirty="0" smtClean="0"/>
            </a:br>
            <a:r>
              <a:rPr lang="pl-PL" sz="2400" b="1" dirty="0" smtClean="0"/>
              <a:t>na </a:t>
            </a:r>
            <a:r>
              <a:rPr lang="pl-PL" sz="2400" b="1" dirty="0"/>
              <a:t>podstawie zebranych doświadczeń rodziców i </a:t>
            </a:r>
            <a:r>
              <a:rPr lang="pl-PL" sz="2400" b="1" dirty="0" smtClean="0"/>
              <a:t>nauczycieli</a:t>
            </a:r>
            <a:endParaRPr lang="pl-P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792088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Hanna Dobrowolska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29268"/>
            <a:ext cx="2051720" cy="19888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04" y="5392322"/>
            <a:ext cx="3088984" cy="13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/>
              <a:t>Trudności w realizacji programu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9600" i="1" dirty="0"/>
              <a:t>Jako nauczyciel pracujący jednocześnie równolegle w dwóch placówkach: szkole specjalnej i podstawowej, z kilkudziesięcioletnim stażem jestem niezwykle sceptycznie nastawiona do tych planów. </a:t>
            </a:r>
            <a:r>
              <a:rPr lang="pl-PL" sz="9600" b="1" i="1" dirty="0"/>
              <a:t>Jest to zwyczajnie niemożliwe, by proces edukacyjny, wychowawczy i opiekuńczy przebiegał właściwie w </a:t>
            </a:r>
            <a:r>
              <a:rPr lang="pl-PL" sz="9600" b="1" i="1" dirty="0" smtClean="0"/>
              <a:t>takiej </a:t>
            </a:r>
            <a:r>
              <a:rPr lang="pl-PL" sz="9600" b="1" i="1" dirty="0"/>
              <a:t>łączonej grupie.</a:t>
            </a:r>
            <a:endParaRPr lang="pl-PL" sz="9600" i="1" dirty="0"/>
          </a:p>
          <a:p>
            <a:pPr marL="0" indent="0">
              <a:buNone/>
            </a:pPr>
            <a:r>
              <a:rPr lang="pl-PL" sz="9600" i="1" dirty="0"/>
              <a:t>Każda z tych grup potrzebuje </a:t>
            </a:r>
            <a:r>
              <a:rPr lang="pl-PL" sz="9600" b="1" i="1" dirty="0"/>
              <a:t>innych metod i form przekazania wiedzy, innych środków i pomocy dydaktycznych, nie wspominając już o sposobie komunikacji z uczniem z niepełnosprawnością</a:t>
            </a:r>
            <a:r>
              <a:rPr lang="pl-PL" sz="9600" i="1" dirty="0"/>
              <a:t> </a:t>
            </a:r>
            <a:r>
              <a:rPr lang="pl-PL" sz="9600" i="1" dirty="0" smtClean="0"/>
              <a:t>(…) dodatkowo </a:t>
            </a:r>
            <a:r>
              <a:rPr lang="pl-PL" sz="9600" i="1" dirty="0"/>
              <a:t>brak koncentracji, męczliwość, choroby współistniejące… Co w tym czasie  z uczniem bardzo zdolnym?  Już teraz gdy w szkołach masowych są uczniowie z trudnościami, wielu pedagogów potwierdza: </a:t>
            </a:r>
            <a:r>
              <a:rPr lang="pl-PL" sz="9600" b="1" i="1" dirty="0"/>
              <a:t>to nie ma sensu. […] </a:t>
            </a:r>
            <a:endParaRPr lang="pl-PL" sz="9600" dirty="0" smtClean="0"/>
          </a:p>
          <a:p>
            <a:pPr marL="0" indent="0" algn="r">
              <a:buNone/>
            </a:pPr>
            <a:endParaRPr lang="pl-PL" sz="5800" dirty="0" smtClean="0"/>
          </a:p>
          <a:p>
            <a:pPr marL="0" indent="0" algn="r">
              <a:buNone/>
            </a:pPr>
            <a:endParaRPr lang="pl-PL" sz="8000" dirty="0" smtClean="0"/>
          </a:p>
          <a:p>
            <a:pPr marL="0" indent="0" algn="r">
              <a:buNone/>
            </a:pPr>
            <a:r>
              <a:rPr lang="pl-PL" sz="8000" dirty="0" smtClean="0"/>
              <a:t>Nauczycielka</a:t>
            </a:r>
            <a:r>
              <a:rPr lang="pl-PL" sz="8000" dirty="0"/>
              <a:t>, list do Ruchu Ochrony Szkoły</a:t>
            </a:r>
          </a:p>
          <a:p>
            <a:pPr marL="0" indent="0" algn="r">
              <a:buNone/>
            </a:pPr>
            <a:endParaRPr lang="pl-PL" sz="5800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188640"/>
            <a:ext cx="85156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Konsekwencje włączania </a:t>
            </a:r>
            <a:r>
              <a:rPr lang="pl-PL" sz="2800" b="1" dirty="0">
                <a:solidFill>
                  <a:srgbClr val="C00000"/>
                </a:solidFill>
              </a:rPr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świadectwa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3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722"/>
            <a:ext cx="8229600" cy="87808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Problemy wychowawcze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i="1" dirty="0" smtClean="0"/>
              <a:t>Obserwowanie </a:t>
            </a:r>
            <a:r>
              <a:rPr lang="pl-PL" sz="2400" i="1" dirty="0"/>
              <a:t>zachowań dziecka z </a:t>
            </a:r>
            <a:r>
              <a:rPr lang="pl-PL" sz="2400" i="1" dirty="0" smtClean="0"/>
              <a:t>zaburzeniami</a:t>
            </a:r>
            <a:r>
              <a:rPr lang="pl-PL" sz="2400" i="1" dirty="0"/>
              <a:t>, ma też dodatkowo negatywny wpływ na pozostałe dzieci. </a:t>
            </a:r>
            <a:r>
              <a:rPr lang="pl-PL" sz="2400" b="1" i="1" dirty="0"/>
              <a:t>Szkoła dotychczas wymagała odpowiedniego zachowania od ucznia, teraz natomiast okazuje się, że to nieodpowiednie zachowanie może być czasami uzasadnione. </a:t>
            </a:r>
            <a:r>
              <a:rPr lang="pl-PL" sz="2400" b="1" i="1" dirty="0" smtClean="0"/>
              <a:t>Dziecku </a:t>
            </a:r>
            <a:r>
              <a:rPr lang="pl-PL" sz="2400" b="1" i="1" dirty="0"/>
              <a:t>trudno jest pojąć te podwójne życiowe standardy</a:t>
            </a:r>
            <a:r>
              <a:rPr lang="pl-PL" sz="2400" i="1" dirty="0"/>
              <a:t>, gdzie w przypadku jednego ucznia </a:t>
            </a:r>
            <a:r>
              <a:rPr lang="pl-PL" sz="2400" b="1" i="1" dirty="0"/>
              <a:t>to samo zachowanie oceniane jest negatywnie, a w przypadku drugiego jakoś uchodzi</a:t>
            </a:r>
            <a:r>
              <a:rPr lang="pl-PL" sz="2400" i="1" dirty="0" smtClean="0"/>
              <a:t>.</a:t>
            </a:r>
            <a:endParaRPr lang="pl-PL" sz="2400" dirty="0" smtClean="0"/>
          </a:p>
          <a:p>
            <a:pPr marL="0" indent="0" algn="r">
              <a:buNone/>
            </a:pPr>
            <a:r>
              <a:rPr lang="pl-PL" sz="2200" dirty="0" smtClean="0"/>
              <a:t>Rodzic, </a:t>
            </a:r>
            <a:r>
              <a:rPr lang="pl-PL" sz="2200" dirty="0"/>
              <a:t>list do Ruchu Ochrony </a:t>
            </a:r>
            <a:r>
              <a:rPr lang="pl-PL" sz="2200" dirty="0" smtClean="0"/>
              <a:t>Szkoły, </a:t>
            </a:r>
            <a:r>
              <a:rPr lang="pl-PL" sz="2200" dirty="0"/>
              <a:t>2023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188640"/>
            <a:ext cx="85156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Konsekwencje włączania </a:t>
            </a:r>
            <a:r>
              <a:rPr lang="pl-PL" sz="2800" b="1" dirty="0">
                <a:solidFill>
                  <a:srgbClr val="C00000"/>
                </a:solidFill>
              </a:rPr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świadectwa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1158"/>
            <a:ext cx="8229600" cy="772035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Bezpieczeństwo w klasie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600" i="1" dirty="0"/>
              <a:t>[…] już mieliśmy z synem sytuację w 2 kl. podst. chodziła z </a:t>
            </a:r>
            <a:r>
              <a:rPr lang="pl-PL" sz="2600" i="1" dirty="0" smtClean="0"/>
              <a:t>nami dziewczynka... </a:t>
            </a:r>
            <a:r>
              <a:rPr lang="pl-PL" sz="2600" i="1" dirty="0"/>
              <a:t>Chora ciężki autyzm, agresje itp</a:t>
            </a:r>
            <a:r>
              <a:rPr lang="pl-PL" sz="2600" i="1" dirty="0" smtClean="0"/>
              <a:t>... </a:t>
            </a:r>
            <a:r>
              <a:rPr lang="pl-PL" sz="2600" b="1" i="1" dirty="0"/>
              <a:t>Dzieci się bały </a:t>
            </a:r>
            <a:r>
              <a:rPr lang="pl-PL" sz="2600" b="1" i="1" dirty="0" smtClean="0"/>
              <a:t>chodzić do </a:t>
            </a:r>
            <a:r>
              <a:rPr lang="pl-PL" sz="2600" b="1" i="1" dirty="0"/>
              <a:t>szkoły, dziecko to wszystkich wkoło </a:t>
            </a:r>
            <a:r>
              <a:rPr lang="pl-PL" sz="2600" b="1" i="1" dirty="0" smtClean="0"/>
              <a:t>biło, </a:t>
            </a:r>
            <a:r>
              <a:rPr lang="pl-PL" sz="2600" b="1" i="1" dirty="0"/>
              <a:t>wyzywało, bo</a:t>
            </a:r>
            <a:r>
              <a:rPr lang="pl-PL" sz="2600" b="1" i="1" dirty="0" smtClean="0"/>
              <a:t>... </a:t>
            </a:r>
            <a:r>
              <a:rPr lang="pl-PL" sz="2600" b="1" i="1" u="sng" dirty="0"/>
              <a:t>mogło, bo jest chore</a:t>
            </a:r>
            <a:r>
              <a:rPr lang="pl-PL" sz="2600" b="1" i="1" dirty="0"/>
              <a:t>. Zdrowe dzieci nie miały prawa obrony przed biciem, </a:t>
            </a:r>
            <a:r>
              <a:rPr lang="pl-PL" sz="2600" b="1" i="1" dirty="0" smtClean="0"/>
              <a:t>pluciem, </a:t>
            </a:r>
            <a:r>
              <a:rPr lang="pl-PL" sz="2600" b="1" i="1" dirty="0"/>
              <a:t>wyzywaniem!!!</a:t>
            </a:r>
            <a:r>
              <a:rPr lang="pl-PL" sz="2600" i="1" dirty="0"/>
              <a:t> Nauczyciele rozkładali </a:t>
            </a:r>
            <a:r>
              <a:rPr lang="pl-PL" sz="2600" i="1" dirty="0" smtClean="0"/>
              <a:t>ręce. Kiedyś </a:t>
            </a:r>
            <a:r>
              <a:rPr lang="pl-PL" sz="2600" i="1" dirty="0"/>
              <a:t>sytuacja doszła do tego </a:t>
            </a:r>
            <a:r>
              <a:rPr lang="pl-PL" sz="2600" i="1" dirty="0" smtClean="0"/>
              <a:t>stopnia, </a:t>
            </a:r>
            <a:r>
              <a:rPr lang="pl-PL" sz="2600" i="1" dirty="0"/>
              <a:t>że dziewczynka pobiła </a:t>
            </a:r>
            <a:r>
              <a:rPr lang="pl-PL" sz="2600" i="1" dirty="0" smtClean="0"/>
              <a:t>nauczyciela i </a:t>
            </a:r>
            <a:r>
              <a:rPr lang="pl-PL" sz="2600" i="1" dirty="0"/>
              <a:t>rzuciła ławką czy krzesłami... </a:t>
            </a:r>
            <a:r>
              <a:rPr lang="pl-PL" sz="2600" i="1" dirty="0" smtClean="0"/>
              <a:t/>
            </a:r>
            <a:br>
              <a:rPr lang="pl-PL" sz="2600" i="1" dirty="0" smtClean="0"/>
            </a:br>
            <a:r>
              <a:rPr lang="pl-PL" sz="2600" i="1" dirty="0" smtClean="0"/>
              <a:t>W </a:t>
            </a:r>
            <a:r>
              <a:rPr lang="pl-PL" sz="2600" i="1" dirty="0"/>
              <a:t>końcu </a:t>
            </a:r>
            <a:r>
              <a:rPr lang="pl-PL" sz="2600" b="1" i="1" dirty="0"/>
              <a:t>po interwencjach rodziców </a:t>
            </a:r>
            <a:r>
              <a:rPr lang="pl-PL" sz="2600" b="1" i="1" dirty="0" smtClean="0"/>
              <a:t>w szkole </a:t>
            </a:r>
            <a:r>
              <a:rPr lang="pl-PL" sz="2600" b="1" i="1" dirty="0"/>
              <a:t>przenieśli ją do szkoły </a:t>
            </a:r>
            <a:r>
              <a:rPr lang="pl-PL" sz="2600" b="1" i="1" dirty="0" smtClean="0"/>
              <a:t>integracyjnej</a:t>
            </a:r>
            <a:r>
              <a:rPr lang="pl-PL" sz="2600" i="1" dirty="0" smtClean="0"/>
              <a:t>. Ja </a:t>
            </a:r>
            <a:r>
              <a:rPr lang="pl-PL" sz="2600" i="1" dirty="0"/>
              <a:t>nie dyskryminuję dzieci chorych absolutnie, ale są pewne </a:t>
            </a:r>
            <a:r>
              <a:rPr lang="pl-PL" sz="2600" i="1" dirty="0" smtClean="0"/>
              <a:t>granice, których </a:t>
            </a:r>
            <a:r>
              <a:rPr lang="pl-PL" sz="2600" i="1" dirty="0"/>
              <a:t>nie powinno się przekraczać. </a:t>
            </a:r>
            <a:endParaRPr lang="pl-PL" dirty="0" smtClean="0"/>
          </a:p>
          <a:p>
            <a:pPr marL="0" indent="0" algn="r">
              <a:buNone/>
            </a:pPr>
            <a:r>
              <a:rPr lang="pl-PL" sz="2200" dirty="0" smtClean="0"/>
              <a:t>wpis </a:t>
            </a:r>
            <a:r>
              <a:rPr lang="pl-PL" sz="2200" dirty="0"/>
              <a:t>rodzica na </a:t>
            </a:r>
            <a:r>
              <a:rPr lang="pl-PL" sz="2200" dirty="0" smtClean="0"/>
              <a:t>FB </a:t>
            </a:r>
            <a:r>
              <a:rPr lang="pl-PL" sz="2200" dirty="0"/>
              <a:t>Stow. Nauczyciele dla </a:t>
            </a:r>
            <a:r>
              <a:rPr lang="pl-PL" sz="2200" dirty="0" smtClean="0"/>
              <a:t>Wolności</a:t>
            </a:r>
            <a:endParaRPr lang="pl-PL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Konsekwencje włączania </a:t>
            </a:r>
            <a:r>
              <a:rPr lang="pl-PL" sz="2800" b="1" dirty="0">
                <a:solidFill>
                  <a:srgbClr val="C00000"/>
                </a:solidFill>
              </a:rPr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świadectwa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4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Wymuszona empatia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3400" i="1" dirty="0" smtClean="0"/>
              <a:t>[…] </a:t>
            </a:r>
            <a:r>
              <a:rPr lang="pl-PL" sz="3400" i="1" dirty="0"/>
              <a:t>w klasie znajduje się dziecko wymagające nauczyciela </a:t>
            </a:r>
            <a:r>
              <a:rPr lang="pl-PL" sz="3400" i="1" dirty="0" smtClean="0"/>
              <a:t>wspomagającego</a:t>
            </a:r>
            <a:r>
              <a:rPr lang="pl-PL" sz="3400" i="1" dirty="0"/>
              <a:t> </a:t>
            </a:r>
            <a:r>
              <a:rPr lang="pl-PL" sz="3400" i="1" dirty="0" smtClean="0"/>
              <a:t>[…]</a:t>
            </a:r>
            <a:r>
              <a:rPr lang="pl-PL" sz="3400" b="1" i="1" dirty="0" smtClean="0"/>
              <a:t>. </a:t>
            </a:r>
            <a:r>
              <a:rPr lang="pl-PL" sz="3400" b="1" i="1" dirty="0"/>
              <a:t>Dzieci bardziej wrażliwe przeżywają sytuacje, które obserwują z ławki obok. Czują bezsilność</a:t>
            </a:r>
            <a:r>
              <a:rPr lang="pl-PL" sz="3400" i="1" dirty="0"/>
              <a:t>, bo nie wiedzą, jak można </a:t>
            </a:r>
            <a:r>
              <a:rPr lang="pl-PL" sz="3400" i="1" dirty="0" smtClean="0"/>
              <a:t>pomóc, </a:t>
            </a:r>
            <a:r>
              <a:rPr lang="pl-PL" sz="3400" i="1" dirty="0"/>
              <a:t>oraz </a:t>
            </a:r>
            <a:r>
              <a:rPr lang="pl-PL" sz="3400" b="1" i="1" dirty="0"/>
              <a:t>stres</a:t>
            </a:r>
            <a:r>
              <a:rPr lang="pl-PL" sz="3400" i="1" dirty="0"/>
              <a:t>, bo nie mają pewności, że ich kolega nie wyrządzi sobie jakieś krzywdy, </a:t>
            </a:r>
            <a:r>
              <a:rPr lang="pl-PL" sz="3400" b="1" i="1" dirty="0"/>
              <a:t>czują się też same </a:t>
            </a:r>
            <a:r>
              <a:rPr lang="pl-PL" sz="3400" b="1" i="1" dirty="0" smtClean="0"/>
              <a:t>zagrożone </a:t>
            </a:r>
            <a:r>
              <a:rPr lang="pl-PL" sz="3400" dirty="0" smtClean="0"/>
              <a:t>(…).</a:t>
            </a:r>
            <a:r>
              <a:rPr lang="pl-PL" sz="3400" i="1" dirty="0" smtClean="0"/>
              <a:t> </a:t>
            </a:r>
            <a:r>
              <a:rPr lang="pl-PL" sz="3400" i="1" dirty="0"/>
              <a:t>Ostatecznie </a:t>
            </a:r>
            <a:r>
              <a:rPr lang="pl-PL" sz="3400" b="1" i="1" u="sng" dirty="0"/>
              <a:t>zmusza się dzieci </a:t>
            </a:r>
            <a:r>
              <a:rPr lang="pl-PL" sz="3400" b="1" i="1" dirty="0"/>
              <a:t>do tego, by zaakceptowały skomplikowaną dla nich sytuację, by wykazały zrozumienie i starały się unikać takich sytuacji, które wprawiają to inne dziecko w złość</a:t>
            </a:r>
            <a:r>
              <a:rPr lang="pl-PL" sz="3400" i="1" dirty="0"/>
              <a:t>. Wbrew logice, </a:t>
            </a:r>
            <a:r>
              <a:rPr lang="pl-PL" sz="3400" b="1" i="1" dirty="0"/>
              <a:t>większość musi dostosować się do mniejszości.</a:t>
            </a:r>
            <a:r>
              <a:rPr lang="pl-PL" sz="3400" i="1" dirty="0"/>
              <a:t> </a:t>
            </a:r>
          </a:p>
          <a:p>
            <a:pPr marL="0" indent="0" algn="r">
              <a:buNone/>
            </a:pPr>
            <a:endParaRPr lang="pl-PL" dirty="0" smtClean="0"/>
          </a:p>
          <a:p>
            <a:pPr marL="0" indent="0" algn="r">
              <a:buNone/>
            </a:pPr>
            <a:r>
              <a:rPr lang="pl-PL" dirty="0" smtClean="0"/>
              <a:t>rodzic </a:t>
            </a:r>
            <a:r>
              <a:rPr lang="pl-PL" dirty="0"/>
              <a:t>– list do Ruchu Ochrony Szkoły 2023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Konsekwencje włączania </a:t>
            </a:r>
            <a:r>
              <a:rPr lang="pl-PL" sz="2800" b="1" dirty="0">
                <a:solidFill>
                  <a:srgbClr val="C00000"/>
                </a:solidFill>
              </a:rPr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świadectwa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868"/>
            <a:ext cx="8229600" cy="594916"/>
          </a:xfrm>
        </p:spPr>
        <p:txBody>
          <a:bodyPr>
            <a:normAutofit/>
          </a:bodyPr>
          <a:lstStyle/>
          <a:p>
            <a:r>
              <a:rPr lang="pl-PL" sz="2800" b="1" dirty="0"/>
              <a:t>D</a:t>
            </a:r>
            <a:r>
              <a:rPr lang="pl-PL" sz="2800" b="1" dirty="0" smtClean="0"/>
              <a:t>yskryminacja dzieci ze SPE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i="1" dirty="0"/>
              <a:t>Moje dziecko uczęszczało do szkoły tzw publicznej. Właśnie w niej było dyskryminowane ponad miarę</a:t>
            </a:r>
            <a:r>
              <a:rPr lang="pl-PL" i="1" dirty="0"/>
              <a:t>. Nauczyciel, która ma przed sobą 30 uczniów i moje dziecko z autyzmem, zwyczajnie nie daje </a:t>
            </a:r>
            <a:r>
              <a:rPr lang="pl-PL" i="1" dirty="0" smtClean="0"/>
              <a:t>rady! Dzieje </a:t>
            </a:r>
            <a:r>
              <a:rPr lang="pl-PL" i="1" dirty="0"/>
              <a:t>się to ze szkodą dla wszystkich dzieci. Wszystkich. Zdrowych i chorych. </a:t>
            </a:r>
            <a:r>
              <a:rPr lang="pl-PL" b="1" i="1" dirty="0"/>
              <a:t>Po zbadaniu problemu, natychmiast przepisałam dziecko do szkoły specjalnej</a:t>
            </a:r>
            <a:r>
              <a:rPr lang="pl-PL" i="1" dirty="0"/>
              <a:t>. Dla naszego dobra! Świat i ludzie nie są jednakowi. I to żadna dyskryminacja. Życie</a:t>
            </a:r>
            <a:r>
              <a:rPr lang="pl-PL" i="1" dirty="0" smtClean="0"/>
              <a:t>… </a:t>
            </a:r>
            <a:endParaRPr lang="pl-PL" dirty="0" smtClean="0"/>
          </a:p>
          <a:p>
            <a:pPr marL="0" indent="0" algn="r">
              <a:buNone/>
            </a:pPr>
            <a:r>
              <a:rPr lang="pl-PL" sz="2800" dirty="0" smtClean="0"/>
              <a:t>Marta09, </a:t>
            </a:r>
            <a:r>
              <a:rPr lang="pl-PL" sz="2800" dirty="0"/>
              <a:t>luty 2023, komentarz </a:t>
            </a:r>
            <a:r>
              <a:rPr lang="pl-PL" sz="2800" dirty="0" smtClean="0"/>
              <a:t>internauty</a:t>
            </a:r>
          </a:p>
          <a:p>
            <a:pPr marL="0" indent="0">
              <a:buNone/>
            </a:pPr>
            <a:endParaRPr lang="pl-PL" sz="2800" i="1" dirty="0" smtClean="0"/>
          </a:p>
          <a:p>
            <a:pPr marL="0" indent="0">
              <a:buNone/>
            </a:pPr>
            <a:r>
              <a:rPr lang="pl-PL" i="1" dirty="0" smtClean="0"/>
              <a:t>Realizowana </a:t>
            </a:r>
            <a:r>
              <a:rPr lang="pl-PL" i="1" dirty="0"/>
              <a:t>bezkrytycznie inkluzja  </a:t>
            </a:r>
            <a:r>
              <a:rPr lang="pl-PL" b="1" i="1" dirty="0"/>
              <a:t>obraca </a:t>
            </a:r>
            <a:r>
              <a:rPr lang="pl-PL" b="1" i="1" dirty="0" smtClean="0"/>
              <a:t>się niejednokrotnie </a:t>
            </a:r>
            <a:r>
              <a:rPr lang="pl-PL" b="1" i="1" dirty="0"/>
              <a:t>przeciw samym uczniom ze SPE „włączonym”</a:t>
            </a:r>
            <a:r>
              <a:rPr lang="pl-PL" i="1" dirty="0"/>
              <a:t> do szkół masowych. </a:t>
            </a:r>
            <a:endParaRPr lang="pl-PL" i="1" dirty="0" smtClean="0"/>
          </a:p>
          <a:p>
            <a:pPr marL="0" indent="0" algn="r">
              <a:buNone/>
            </a:pPr>
            <a:r>
              <a:rPr lang="pl-PL" sz="2800" i="1" dirty="0"/>
              <a:t> </a:t>
            </a:r>
            <a:r>
              <a:rPr lang="pl-PL" sz="2800" i="1" dirty="0" smtClean="0"/>
              <a:t>                                  </a:t>
            </a:r>
            <a:r>
              <a:rPr lang="pl-PL" sz="2800" dirty="0" smtClean="0"/>
              <a:t>rodzic </a:t>
            </a:r>
            <a:r>
              <a:rPr lang="pl-PL" sz="2800" dirty="0"/>
              <a:t>– list do Ruchu Ochrony Szkoły 2023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Konsekwencje włączania </a:t>
            </a:r>
            <a:r>
              <a:rPr lang="pl-PL" sz="2800" b="1" dirty="0">
                <a:solidFill>
                  <a:srgbClr val="C00000"/>
                </a:solidFill>
              </a:rPr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świadectwa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95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868"/>
            <a:ext cx="8229600" cy="594916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Poczucie braku akceptacji, wyuczona bezradność ucznia ze SPE</a:t>
            </a:r>
            <a:endParaRPr lang="pl-P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i="1" dirty="0"/>
              <a:t>Co do spraw klasowych uczniowie mieli dyżury prowadzenia mnie. </a:t>
            </a:r>
            <a:r>
              <a:rPr lang="pl-PL" b="1" i="1" dirty="0"/>
              <a:t>Codziennie ktoś inny musiał to robić. Było to przykre zarówno dla </a:t>
            </a:r>
            <a:r>
              <a:rPr lang="pl-PL" i="1" dirty="0"/>
              <a:t>nich, jak i dla mnie, bo wiedziałam, że oni się ze mną nie zaprzyjaźnią, że tylko chodzą ze mną, bo muszą. A </a:t>
            </a:r>
            <a:r>
              <a:rPr lang="pl-PL" b="1" i="1" dirty="0"/>
              <a:t>oni traktowali mnie jak kulę u nogi.</a:t>
            </a:r>
            <a:r>
              <a:rPr lang="pl-PL" i="1" dirty="0"/>
              <a:t> </a:t>
            </a:r>
            <a:r>
              <a:rPr lang="pl-PL" i="1" dirty="0" smtClean="0"/>
              <a:t>[…] myślę</a:t>
            </a:r>
            <a:r>
              <a:rPr lang="pl-PL" i="1" dirty="0"/>
              <a:t>, że </a:t>
            </a:r>
            <a:r>
              <a:rPr lang="pl-PL" b="1" i="1" dirty="0"/>
              <a:t>osobom niepełnosprawnych w takiej szkole może zrodzić się poczucie takiej bezradności połączone z postawą roszczenia</a:t>
            </a:r>
            <a:r>
              <a:rPr lang="pl-PL" i="1" dirty="0"/>
              <a:t>, bo „ktoś musi mi pomóc”.  </a:t>
            </a:r>
            <a:r>
              <a:rPr lang="pl-PL" i="1" dirty="0" smtClean="0"/>
              <a:t>[…]</a:t>
            </a:r>
            <a:endParaRPr lang="pl-PL" sz="3000" dirty="0" smtClean="0"/>
          </a:p>
          <a:p>
            <a:pPr marL="0" indent="0" algn="r">
              <a:buNone/>
            </a:pPr>
            <a:r>
              <a:rPr lang="pl-PL" sz="2600" dirty="0" smtClean="0"/>
              <a:t>relacja </a:t>
            </a:r>
            <a:r>
              <a:rPr lang="pl-PL" sz="2600" dirty="0"/>
              <a:t>niewidomej uczennicy po nieudanej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próbie włączenia </a:t>
            </a:r>
            <a:r>
              <a:rPr lang="pl-PL" sz="2600" dirty="0"/>
              <a:t>do szkoły masowej w LO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– </a:t>
            </a:r>
            <a:r>
              <a:rPr lang="pl-PL" sz="2600" dirty="0"/>
              <a:t>list do Ruchu Ochrony Szkoły</a:t>
            </a:r>
          </a:p>
          <a:p>
            <a:pPr marL="0" indent="0">
              <a:buNone/>
            </a:pPr>
            <a:endParaRPr lang="pl-PL" sz="2600" dirty="0"/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Konsekwencje włączania </a:t>
            </a:r>
            <a:r>
              <a:rPr lang="pl-PL" sz="2800" b="1" dirty="0">
                <a:solidFill>
                  <a:srgbClr val="C00000"/>
                </a:solidFill>
              </a:rPr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świadectwa</a:t>
            </a:r>
            <a:r>
              <a:rPr lang="pl-PL" sz="2800" dirty="0" smtClean="0">
                <a:solidFill>
                  <a:srgbClr val="C00000"/>
                </a:solidFill>
              </a:rPr>
              <a:t/>
            </a:r>
            <a:br>
              <a:rPr lang="pl-PL" sz="2800" dirty="0" smtClean="0">
                <a:solidFill>
                  <a:srgbClr val="C00000"/>
                </a:solidFill>
              </a:rPr>
            </a:br>
            <a:endParaRPr lang="pl-PL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3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129614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Wdrażanie narzędzi włączających. </a:t>
            </a:r>
            <a:r>
              <a:rPr lang="pl-PL" sz="2800" b="1" dirty="0"/>
              <a:t>Z</a:t>
            </a:r>
            <a:r>
              <a:rPr lang="pl-PL" sz="2800" b="1" dirty="0" smtClean="0"/>
              <a:t>agrożenia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pl-PL" b="1" dirty="0"/>
              <a:t>P</a:t>
            </a:r>
            <a:r>
              <a:rPr lang="pl-PL" b="1" dirty="0" smtClean="0"/>
              <a:t>rojektowanie uniwersalne</a:t>
            </a:r>
            <a:r>
              <a:rPr lang="pl-PL" dirty="0" smtClean="0"/>
              <a:t>,</a:t>
            </a:r>
            <a:r>
              <a:rPr lang="pl-PL" b="1" dirty="0" smtClean="0"/>
              <a:t> </a:t>
            </a:r>
            <a:r>
              <a:rPr lang="pl-PL" dirty="0" smtClean="0"/>
              <a:t>dostosowanie do możliwości każdego </a:t>
            </a:r>
            <a:r>
              <a:rPr lang="pl-PL" dirty="0" smtClean="0"/>
              <a:t>ucznia; ETR </a:t>
            </a:r>
            <a:r>
              <a:rPr lang="pl-PL" dirty="0" smtClean="0"/>
              <a:t>– obniżenie wymagań edukacyjnych.</a:t>
            </a:r>
          </a:p>
          <a:p>
            <a:pPr>
              <a:spcBef>
                <a:spcPts val="1200"/>
              </a:spcBef>
            </a:pPr>
            <a:r>
              <a:rPr lang="pl-PL" b="1" dirty="0" smtClean="0"/>
              <a:t>Ocenianie funkcjonalne </a:t>
            </a:r>
            <a:r>
              <a:rPr lang="pl-PL" dirty="0" smtClean="0"/>
              <a:t>– sterowanie oraz inwigilacja uczniów, ich rodzin i otoczenia.</a:t>
            </a:r>
            <a:endParaRPr lang="pl-PL" dirty="0"/>
          </a:p>
          <a:p>
            <a:pPr>
              <a:spcBef>
                <a:spcPts val="1200"/>
              </a:spcBef>
            </a:pPr>
            <a:r>
              <a:rPr lang="pl-PL" b="1" dirty="0"/>
              <a:t>Gromadzenie danych </a:t>
            </a:r>
            <a:r>
              <a:rPr lang="pl-PL" dirty="0"/>
              <a:t>na Centralnej Platformie </a:t>
            </a:r>
            <a:r>
              <a:rPr lang="pl-PL" dirty="0" smtClean="0"/>
              <a:t>Informatycznej – kontrola i inżynieria społeczna.</a:t>
            </a:r>
            <a:endParaRPr lang="pl-PL" dirty="0"/>
          </a:p>
          <a:p>
            <a:pPr>
              <a:spcBef>
                <a:spcPts val="1200"/>
              </a:spcBef>
            </a:pPr>
            <a:r>
              <a:rPr lang="pl-PL" b="1" dirty="0" smtClean="0"/>
              <a:t>Superwizja</a:t>
            </a:r>
            <a:r>
              <a:rPr lang="pl-PL" dirty="0" smtClean="0"/>
              <a:t> </a:t>
            </a:r>
            <a:r>
              <a:rPr lang="pl-PL" dirty="0"/>
              <a:t>dla </a:t>
            </a:r>
            <a:r>
              <a:rPr lang="pl-PL" dirty="0" smtClean="0"/>
              <a:t>nauczycieli - nadzór i uzależnienie od terapii.</a:t>
            </a:r>
            <a:endParaRPr lang="pl-PL" dirty="0"/>
          </a:p>
          <a:p>
            <a:pPr>
              <a:spcBef>
                <a:spcPts val="1200"/>
              </a:spcBef>
            </a:pPr>
            <a:r>
              <a:rPr lang="pl-PL" dirty="0"/>
              <a:t>Nasycenie szkół </a:t>
            </a:r>
            <a:r>
              <a:rPr lang="pl-PL" b="1" dirty="0" smtClean="0"/>
              <a:t>kadrą niezwiązaną z przekazywaniem wiedzy:</a:t>
            </a:r>
            <a:r>
              <a:rPr lang="pl-PL" dirty="0" smtClean="0"/>
              <a:t> psychologowie, pedagodzy włączający, asystenci – szkoła staje się placówką opiekuńczo-terapeutyczną.</a:t>
            </a:r>
          </a:p>
          <a:p>
            <a:pPr>
              <a:spcBef>
                <a:spcPts val="1200"/>
              </a:spcBef>
            </a:pPr>
            <a:r>
              <a:rPr lang="pl-PL" b="1" dirty="0" smtClean="0"/>
              <a:t>Budowa </a:t>
            </a:r>
            <a:r>
              <a:rPr lang="pl-PL" b="1" dirty="0"/>
              <a:t>równoległej struktury oświatowej </a:t>
            </a:r>
            <a:r>
              <a:rPr lang="pl-PL" dirty="0"/>
              <a:t>(DDU, </a:t>
            </a:r>
            <a:r>
              <a:rPr lang="pl-PL" dirty="0" smtClean="0"/>
              <a:t>SCWEW, </a:t>
            </a:r>
            <a:r>
              <a:rPr lang="pl-PL" dirty="0"/>
              <a:t>CPI</a:t>
            </a:r>
            <a:r>
              <a:rPr lang="pl-PL" dirty="0" smtClean="0"/>
              <a:t>) </a:t>
            </a:r>
            <a:r>
              <a:rPr lang="pl-PL" dirty="0"/>
              <a:t>– </a:t>
            </a:r>
            <a:r>
              <a:rPr lang="pl-PL" dirty="0" smtClean="0"/>
              <a:t>projekty rozsadzające państwowy system oświaty.</a:t>
            </a:r>
          </a:p>
        </p:txBody>
      </p:sp>
    </p:spTree>
    <p:extLst>
      <p:ext uri="{BB962C8B-B14F-4D97-AF65-F5344CB8AC3E}">
        <p14:creationId xmlns:p14="http://schemas.microsoft.com/office/powerpoint/2010/main" val="2573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9144000" cy="129614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pl-PL" sz="2500" b="1" dirty="0"/>
              <a:t>Spadek poziomu </a:t>
            </a:r>
            <a:r>
              <a:rPr lang="pl-PL" sz="2500" b="1" dirty="0" smtClean="0"/>
              <a:t>kształcenia</a:t>
            </a:r>
            <a:r>
              <a:rPr lang="pl-PL" sz="2500" dirty="0"/>
              <a:t> </a:t>
            </a:r>
            <a:r>
              <a:rPr lang="pl-PL" sz="2500" dirty="0" smtClean="0"/>
              <a:t>- brak rozwoju, pauperyzacja.</a:t>
            </a:r>
          </a:p>
          <a:p>
            <a:pPr>
              <a:spcBef>
                <a:spcPts val="1200"/>
              </a:spcBef>
            </a:pPr>
            <a:r>
              <a:rPr lang="pl-PL" sz="2500" b="1" dirty="0" smtClean="0"/>
              <a:t>Formatowanie uczniów </a:t>
            </a:r>
            <a:r>
              <a:rPr lang="pl-PL" sz="2500" dirty="0" smtClean="0"/>
              <a:t>– automatyzm  przyswajania wpajanych idei i zasad, brak niezależności myślenia, nastawienie na dobrostan, uzależnienie od wsparcia.</a:t>
            </a:r>
          </a:p>
          <a:p>
            <a:pPr>
              <a:spcBef>
                <a:spcPts val="1200"/>
              </a:spcBef>
            </a:pPr>
            <a:r>
              <a:rPr lang="pl-PL" sz="2500" b="1" dirty="0"/>
              <a:t>Inwigilacja środowisk rodzinnych </a:t>
            </a:r>
            <a:r>
              <a:rPr lang="pl-PL" sz="2500" dirty="0"/>
              <a:t>w zakresie </a:t>
            </a:r>
            <a:r>
              <a:rPr lang="pl-PL" sz="2500" dirty="0" smtClean="0"/>
              <a:t>przekonań, wiary </a:t>
            </a:r>
            <a:r>
              <a:rPr lang="pl-PL" sz="2500" dirty="0"/>
              <a:t>i sposobu </a:t>
            </a:r>
            <a:r>
              <a:rPr lang="pl-PL" sz="2500" dirty="0" smtClean="0"/>
              <a:t>życia - </a:t>
            </a:r>
            <a:r>
              <a:rPr lang="pl-PL" sz="2500" dirty="0"/>
              <a:t>o</a:t>
            </a:r>
            <a:r>
              <a:rPr lang="pl-PL" sz="2500" dirty="0" smtClean="0"/>
              <a:t>słabienie roli i praw rodziców na rzecz opresyjnego państwa.</a:t>
            </a:r>
          </a:p>
          <a:p>
            <a:pPr>
              <a:spcBef>
                <a:spcPts val="1200"/>
              </a:spcBef>
            </a:pPr>
            <a:r>
              <a:rPr lang="pl-PL" sz="2500" b="1" dirty="0" smtClean="0"/>
              <a:t>Płynna tożsamość </a:t>
            </a:r>
            <a:r>
              <a:rPr lang="pl-PL" sz="2500" dirty="0" smtClean="0"/>
              <a:t>– nauczyciele i uczniowie bez spoiwa i przywiązań, sterowalni, łatwo dostosowujący się do potrzeb rynku pracy</a:t>
            </a:r>
            <a:r>
              <a:rPr lang="pl-PL" sz="2500" dirty="0"/>
              <a:t> </a:t>
            </a:r>
            <a:r>
              <a:rPr lang="pl-PL" sz="2500" dirty="0" smtClean="0"/>
              <a:t>i przemieszczający się. </a:t>
            </a:r>
            <a:endParaRPr lang="pl-PL" sz="25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l-PL" sz="2800" b="1" dirty="0" smtClean="0"/>
              <a:t>Skutki przyszłego pełnego zastosowania narzędzi </a:t>
            </a:r>
            <a:r>
              <a:rPr lang="pl-PL" sz="2800" b="1" dirty="0"/>
              <a:t>społecznego formatowania</a:t>
            </a:r>
          </a:p>
        </p:txBody>
      </p:sp>
    </p:spTree>
    <p:extLst>
      <p:ext uri="{BB962C8B-B14F-4D97-AF65-F5344CB8AC3E}">
        <p14:creationId xmlns:p14="http://schemas.microsoft.com/office/powerpoint/2010/main" val="390787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129614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Postulat</a:t>
            </a:r>
            <a:r>
              <a:rPr lang="pl-PL" sz="2800" dirty="0"/>
              <a:t> </a:t>
            </a:r>
            <a:r>
              <a:rPr lang="pl-PL" sz="2800" b="1" dirty="0"/>
              <a:t>r</a:t>
            </a:r>
            <a:r>
              <a:rPr lang="pl-PL" sz="2800" b="1" dirty="0" smtClean="0"/>
              <a:t>ezygnacji </a:t>
            </a:r>
            <a:r>
              <a:rPr lang="pl-PL" sz="2800" b="1" dirty="0"/>
              <a:t>z wdrażania powszechnej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edukacji </a:t>
            </a:r>
            <a:r>
              <a:rPr lang="pl-PL" sz="2800" b="1" dirty="0"/>
              <a:t>włączającej </a:t>
            </a:r>
            <a:r>
              <a:rPr lang="pl-PL" sz="2800" b="1" u="sng" dirty="0" smtClean="0"/>
              <a:t>i jej narzędzi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Zaprzestanie </a:t>
            </a:r>
            <a:r>
              <a:rPr lang="pl-PL" dirty="0"/>
              <a:t>szkoleń włączających dla nauczycieli specjalistów oraz nauczycieli </a:t>
            </a:r>
            <a:r>
              <a:rPr lang="pl-PL" dirty="0" smtClean="0"/>
              <a:t>przedmiotowych wg obecnego programu.</a:t>
            </a:r>
            <a:endParaRPr lang="pl-PL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dirty="0"/>
              <a:t>Rezygnacja z kierunków studiów wyższych uzupełniających: pedagog specjalny – edukacja włączająca oraz przedmiotu edukacja włączająca na studiach </a:t>
            </a:r>
            <a:r>
              <a:rPr lang="pl-PL" dirty="0" smtClean="0"/>
              <a:t>kierunkowych.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dirty="0"/>
              <a:t>Zmiana podejścia z włączającego na racjonalne na uczelniach pedagogicznych i wydziałach </a:t>
            </a:r>
            <a:r>
              <a:rPr lang="pl-PL" dirty="0" smtClean="0"/>
              <a:t>pedagogicznych, </a:t>
            </a:r>
            <a:br>
              <a:rPr lang="pl-PL" dirty="0" smtClean="0"/>
            </a:br>
            <a:r>
              <a:rPr lang="pl-PL" dirty="0" smtClean="0"/>
              <a:t>w tym </a:t>
            </a:r>
            <a:r>
              <a:rPr lang="pl-PL" sz="3100" dirty="0" smtClean="0"/>
              <a:t>weryfikacja Studiów </a:t>
            </a:r>
            <a:r>
              <a:rPr lang="pl-PL" sz="3100" dirty="0"/>
              <a:t>nad niepełnosprawnością (</a:t>
            </a:r>
            <a:r>
              <a:rPr lang="pl-PL" sz="3100" i="1" dirty="0"/>
              <a:t>Disability </a:t>
            </a:r>
            <a:r>
              <a:rPr lang="pl-PL" sz="3100" i="1" dirty="0" err="1"/>
              <a:t>Studies</a:t>
            </a:r>
            <a:r>
              <a:rPr lang="pl-PL" sz="3100" dirty="0" smtClean="0"/>
              <a:t>). </a:t>
            </a:r>
          </a:p>
          <a:p>
            <a:pPr marL="0" indent="0">
              <a:buNone/>
            </a:pPr>
            <a:endParaRPr lang="pl-PL" sz="2600" i="1" dirty="0" smtClean="0"/>
          </a:p>
          <a:p>
            <a:pPr marL="0" indent="0">
              <a:buNone/>
            </a:pPr>
            <a:r>
              <a:rPr lang="pl-PL" sz="2600" i="1" dirty="0" smtClean="0"/>
              <a:t>Należy </a:t>
            </a:r>
            <a:r>
              <a:rPr lang="pl-PL" sz="2600" i="1" dirty="0"/>
              <a:t>zdemaskować, rzucić wyzwanie zombie pełnej integracji i wykorzenić je, aby ciągły rozwój teorii, badań i praktyki w edukacji młodych ludzi ze specjalnymi potrzebami mógł </a:t>
            </a:r>
            <a:r>
              <a:rPr lang="pl-PL" sz="2600" b="1" i="1" dirty="0"/>
              <a:t>ponownie stać się głównym przedmiotem zainteresowania pedagogów </a:t>
            </a:r>
            <a:r>
              <a:rPr lang="pl-PL" sz="2600" i="1" dirty="0"/>
              <a:t>w tej </a:t>
            </a:r>
            <a:r>
              <a:rPr lang="pl-PL" sz="2600" i="1" dirty="0" smtClean="0"/>
              <a:t>dziedzinie. – </a:t>
            </a:r>
            <a:r>
              <a:rPr lang="pl-PL" sz="2600" dirty="0" smtClean="0"/>
              <a:t>G. </a:t>
            </a:r>
            <a:r>
              <a:rPr lang="pl-PL" sz="2600" dirty="0" err="1"/>
              <a:t>Hornby</a:t>
            </a:r>
            <a:r>
              <a:rPr lang="pl-PL" sz="2600" dirty="0"/>
              <a:t> </a:t>
            </a:r>
            <a:r>
              <a:rPr lang="pl-PL" sz="2600" dirty="0" smtClean="0"/>
              <a:t>, </a:t>
            </a:r>
            <a:r>
              <a:rPr lang="pl-PL" sz="2600" dirty="0" err="1" smtClean="0"/>
              <a:t>J.Kauffman</a:t>
            </a:r>
            <a:r>
              <a:rPr lang="pl-PL" sz="2600" dirty="0" smtClean="0"/>
              <a:t> </a:t>
            </a:r>
            <a:endParaRPr lang="pl-PL" sz="2600" i="1" dirty="0"/>
          </a:p>
        </p:txBody>
      </p:sp>
      <p:sp>
        <p:nvSpPr>
          <p:cNvPr id="5" name="Rectangle 4"/>
          <p:cNvSpPr/>
          <p:nvPr/>
        </p:nvSpPr>
        <p:spPr>
          <a:xfrm>
            <a:off x="323528" y="5229200"/>
            <a:ext cx="849694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27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013576" cy="597666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Wyposażenie </a:t>
            </a:r>
            <a:r>
              <a:rPr lang="pl-PL" dirty="0"/>
              <a:t>dyrektorów szkół w prawo do interwencji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sytuacji nieudanego procesu włączenia </a:t>
            </a:r>
            <a:r>
              <a:rPr lang="pl-PL" dirty="0" smtClean="0"/>
              <a:t>(do </a:t>
            </a:r>
            <a:r>
              <a:rPr lang="pl-PL" dirty="0"/>
              <a:t>skierowania </a:t>
            </a:r>
            <a:r>
              <a:rPr lang="pl-PL" dirty="0" smtClean="0"/>
              <a:t>ucznia </a:t>
            </a:r>
            <a:r>
              <a:rPr lang="pl-PL" dirty="0"/>
              <a:t>na nauczanie indywidualne, przeniesienia do szkoły specjalnej lub utworzenia </a:t>
            </a:r>
            <a:r>
              <a:rPr lang="pl-PL" dirty="0" smtClean="0"/>
              <a:t>oddziału </a:t>
            </a:r>
            <a:r>
              <a:rPr lang="pl-PL" dirty="0"/>
              <a:t>specjalnego w </a:t>
            </a:r>
            <a:r>
              <a:rPr lang="pl-PL" dirty="0" smtClean="0"/>
              <a:t>szkole) </a:t>
            </a:r>
            <a:br>
              <a:rPr lang="pl-PL" dirty="0" smtClean="0"/>
            </a:br>
            <a:r>
              <a:rPr lang="pl-PL" dirty="0" smtClean="0"/>
              <a:t>- w trybie natychmiastowym. </a:t>
            </a:r>
            <a:endParaRPr lang="pl-PL" dirty="0"/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dirty="0"/>
              <a:t>Zwiększenie uprawnień poradni psychologiczno-pedagogogicznych do wskazania właściwych placówek dla uczniów ze SPE i interwencji w trudnych przypadkach. 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dirty="0" smtClean="0"/>
              <a:t>Zobowiązanie </a:t>
            </a:r>
            <a:r>
              <a:rPr lang="pl-PL" dirty="0"/>
              <a:t>rodziców do okazania orzeczeń z poradni przy zapisywaniu dziecka do szkoły. </a:t>
            </a:r>
            <a:endParaRPr lang="pl-PL" dirty="0" smtClean="0"/>
          </a:p>
          <a:p>
            <a:pPr marL="0" indent="0" algn="ctr">
              <a:buNone/>
            </a:pPr>
            <a:r>
              <a:rPr lang="pl-PL" b="1" i="1" dirty="0" smtClean="0"/>
              <a:t>ROZWÓJ SZKOLNICTWA SPECJALISTYCZNEGO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Prawa </a:t>
            </a:r>
            <a:r>
              <a:rPr lang="pl-PL" i="1" dirty="0"/>
              <a:t>niepełnosprawnej mniejszości do włączenia szkolnego w wielu wypadkach stają </a:t>
            </a:r>
            <a:r>
              <a:rPr lang="pl-PL" b="1" i="1" dirty="0"/>
              <a:t>w konflikcie </a:t>
            </a:r>
            <a:r>
              <a:rPr lang="pl-PL" i="1" dirty="0"/>
              <a:t>z prawem większości do nauczania</a:t>
            </a:r>
            <a:r>
              <a:rPr lang="pl-PL" i="1" dirty="0" smtClean="0"/>
              <a:t>... </a:t>
            </a:r>
            <a:r>
              <a:rPr lang="pl-PL" i="1" dirty="0"/>
              <a:t>Wbrew logice, większość musi dostosować się do mniejszości. </a:t>
            </a:r>
            <a:endParaRPr lang="pl-PL" dirty="0"/>
          </a:p>
          <a:p>
            <a:pPr marL="0" indent="0" algn="r">
              <a:buNone/>
            </a:pPr>
            <a:r>
              <a:rPr lang="pl-PL" sz="2600" dirty="0"/>
              <a:t>rodzic – list do Ruchu Ochrony Szkoły 2023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Rectangle 1"/>
          <p:cNvSpPr/>
          <p:nvPr/>
        </p:nvSpPr>
        <p:spPr>
          <a:xfrm>
            <a:off x="323528" y="4365104"/>
            <a:ext cx="8496944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61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188640"/>
            <a:ext cx="9252520" cy="115212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/>
              <a:t>Kształcenie specjalne </a:t>
            </a:r>
            <a:r>
              <a:rPr lang="pl-PL" sz="2800" b="1" dirty="0" smtClean="0"/>
              <a:t>w </a:t>
            </a:r>
            <a:r>
              <a:rPr lang="pl-PL" sz="2800" b="1" dirty="0"/>
              <a:t>Polsce –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wysokospecjalistyczny, sprawdzony model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smtClean="0"/>
              <a:t>Kształcenie </a:t>
            </a:r>
            <a:r>
              <a:rPr lang="pl-PL" sz="2600" dirty="0"/>
              <a:t>specjalne odbywa </a:t>
            </a:r>
            <a:r>
              <a:rPr lang="pl-PL" sz="2600" dirty="0" smtClean="0"/>
              <a:t>się: </a:t>
            </a:r>
          </a:p>
          <a:p>
            <a:r>
              <a:rPr lang="pl-PL" sz="2600" dirty="0" smtClean="0"/>
              <a:t>w </a:t>
            </a:r>
            <a:r>
              <a:rPr lang="pl-PL" sz="2600" b="1" dirty="0" smtClean="0"/>
              <a:t>przedszkolach </a:t>
            </a:r>
            <a:r>
              <a:rPr lang="pl-PL" sz="2600" b="1" dirty="0"/>
              <a:t>i szkołach ogólnodostępnych</a:t>
            </a:r>
            <a:r>
              <a:rPr lang="pl-PL" sz="2600" dirty="0"/>
              <a:t>, w których tworzone są oddziały: </a:t>
            </a:r>
            <a:endParaRPr lang="pl-PL" sz="2600" dirty="0" smtClean="0"/>
          </a:p>
          <a:p>
            <a:pPr lvl="1"/>
            <a:r>
              <a:rPr lang="pl-PL" sz="2200" b="1" dirty="0" smtClean="0"/>
              <a:t>specjalne </a:t>
            </a:r>
            <a:r>
              <a:rPr lang="pl-PL" sz="2200" dirty="0" smtClean="0"/>
              <a:t>i </a:t>
            </a:r>
            <a:r>
              <a:rPr lang="pl-PL" sz="2200" b="1" dirty="0" smtClean="0"/>
              <a:t>terapeutyczne </a:t>
            </a:r>
            <a:r>
              <a:rPr lang="pl-PL" sz="2200" dirty="0" smtClean="0"/>
              <a:t>–</a:t>
            </a:r>
            <a:r>
              <a:rPr lang="pl-PL" sz="2200" b="1" dirty="0" smtClean="0"/>
              <a:t> </a:t>
            </a:r>
            <a:r>
              <a:rPr lang="pl-PL" sz="2200" dirty="0" smtClean="0"/>
              <a:t>liczba uczniów </a:t>
            </a:r>
            <a:r>
              <a:rPr lang="pl-PL" sz="2200" dirty="0"/>
              <a:t>niepełnosprawnych </a:t>
            </a:r>
            <a:r>
              <a:rPr lang="pl-PL" sz="2200" dirty="0" smtClean="0"/>
              <a:t>zależna od </a:t>
            </a:r>
            <a:r>
              <a:rPr lang="pl-PL" sz="2200" dirty="0"/>
              <a:t>rodzaju </a:t>
            </a:r>
            <a:r>
              <a:rPr lang="pl-PL" sz="2200" dirty="0" smtClean="0"/>
              <a:t>niepełnosprawności, do 15, </a:t>
            </a:r>
          </a:p>
          <a:p>
            <a:pPr lvl="1"/>
            <a:r>
              <a:rPr lang="pl-PL" sz="2200" b="1" dirty="0" smtClean="0"/>
              <a:t>integracyjne</a:t>
            </a:r>
            <a:r>
              <a:rPr lang="pl-PL" sz="2200" dirty="0"/>
              <a:t> – </a:t>
            </a:r>
            <a:r>
              <a:rPr lang="pl-PL" sz="2200" dirty="0" smtClean="0"/>
              <a:t>liczba uczniów: nie </a:t>
            </a:r>
            <a:r>
              <a:rPr lang="pl-PL" sz="2200" dirty="0"/>
              <a:t>więcej niż </a:t>
            </a:r>
            <a:r>
              <a:rPr lang="pl-PL" sz="2200" dirty="0" smtClean="0"/>
              <a:t>20, </a:t>
            </a:r>
            <a:r>
              <a:rPr lang="pl-PL" sz="2200" dirty="0"/>
              <a:t>w tym nie więcej niż 5 </a:t>
            </a:r>
            <a:r>
              <a:rPr lang="pl-PL" sz="2200" dirty="0" smtClean="0"/>
              <a:t>– niepełnosprawnych,</a:t>
            </a:r>
          </a:p>
          <a:p>
            <a:pPr lvl="1"/>
            <a:r>
              <a:rPr lang="pl-PL" sz="2200" b="1" dirty="0" smtClean="0"/>
              <a:t>ogólnodostępne </a:t>
            </a:r>
            <a:r>
              <a:rPr lang="pl-PL" sz="2200" dirty="0"/>
              <a:t>– brak </a:t>
            </a:r>
            <a:r>
              <a:rPr lang="pl-PL" sz="2200" dirty="0" smtClean="0"/>
              <a:t>określonych reguł liczby uczniów ze SPE;</a:t>
            </a:r>
          </a:p>
          <a:p>
            <a:r>
              <a:rPr lang="pl-PL" sz="2600" dirty="0" smtClean="0"/>
              <a:t>w </a:t>
            </a:r>
            <a:r>
              <a:rPr lang="pl-PL" sz="2600" b="1" dirty="0" smtClean="0"/>
              <a:t>przedszkolach </a:t>
            </a:r>
            <a:r>
              <a:rPr lang="pl-PL" sz="2600" b="1" dirty="0"/>
              <a:t>i szkołach </a:t>
            </a:r>
            <a:r>
              <a:rPr lang="pl-PL" sz="2600" b="1" dirty="0" smtClean="0"/>
              <a:t>specjalnych</a:t>
            </a:r>
            <a:r>
              <a:rPr lang="pl-PL" sz="2600" dirty="0" smtClean="0"/>
              <a:t>, ośrodkach i placówkach.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526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12800" dirty="0"/>
          </a:p>
          <a:p>
            <a:pPr marL="0" indent="0" algn="ctr">
              <a:buNone/>
            </a:pPr>
            <a:r>
              <a:rPr lang="pl-PL" sz="12800" b="1" dirty="0"/>
              <a:t>Prawo do nauki dla jednych </a:t>
            </a:r>
            <a:r>
              <a:rPr lang="pl-PL" sz="12800" b="1" dirty="0" smtClean="0"/>
              <a:t>uczniów </a:t>
            </a:r>
            <a:br>
              <a:rPr lang="pl-PL" sz="12800" b="1" dirty="0" smtClean="0"/>
            </a:br>
            <a:r>
              <a:rPr lang="pl-PL" sz="12800" b="1" dirty="0" smtClean="0"/>
              <a:t>nie </a:t>
            </a:r>
            <a:r>
              <a:rPr lang="pl-PL" sz="12800" b="1" dirty="0"/>
              <a:t>może odbierać </a:t>
            </a:r>
            <a:r>
              <a:rPr lang="pl-PL" sz="12800" b="1" dirty="0" smtClean="0"/>
              <a:t>ani </a:t>
            </a:r>
            <a:r>
              <a:rPr lang="pl-PL" sz="12800" b="1" dirty="0"/>
              <a:t>ograniczać tego prawa innym </a:t>
            </a:r>
            <a:r>
              <a:rPr lang="pl-PL" sz="12800" b="1" dirty="0" smtClean="0"/>
              <a:t>uczniom!</a:t>
            </a:r>
          </a:p>
          <a:p>
            <a:pPr marL="0" indent="0" algn="ctr">
              <a:buNone/>
            </a:pPr>
            <a:r>
              <a:rPr lang="pl-PL" sz="12800" b="1" dirty="0" smtClean="0"/>
              <a:t>Rodzina ponad państwem w procesie kształcenia i wychowania!</a:t>
            </a:r>
            <a:endParaRPr lang="pl-PL" sz="9000" dirty="0" smtClean="0"/>
          </a:p>
          <a:p>
            <a:pPr marL="0" indent="0" algn="ctr">
              <a:buNone/>
            </a:pPr>
            <a:endParaRPr lang="pl-PL" sz="9000" dirty="0"/>
          </a:p>
          <a:p>
            <a:pPr marL="0" indent="0" algn="ctr">
              <a:buNone/>
            </a:pPr>
            <a:r>
              <a:rPr lang="pl-PL" sz="9000" dirty="0"/>
              <a:t> </a:t>
            </a:r>
            <a:r>
              <a:rPr lang="pl-PL" sz="9000" b="1" dirty="0"/>
              <a:t>Ruch Ochrony Szkoły </a:t>
            </a:r>
            <a:endParaRPr lang="pl-PL" sz="9000" b="1" dirty="0" smtClean="0"/>
          </a:p>
          <a:p>
            <a:pPr marL="0" indent="0" algn="ctr">
              <a:buNone/>
            </a:pPr>
            <a:r>
              <a:rPr lang="pl-PL" sz="9000" dirty="0" smtClean="0">
                <a:hlinkClick r:id="rId2"/>
              </a:rPr>
              <a:t>www.ruchochronyszkoly.pl</a:t>
            </a:r>
            <a:endParaRPr lang="pl-PL" sz="9000" dirty="0" smtClean="0"/>
          </a:p>
          <a:p>
            <a:pPr marL="0" indent="0" algn="ctr">
              <a:buNone/>
            </a:pPr>
            <a:r>
              <a:rPr lang="pl-PL" sz="9000" dirty="0" smtClean="0">
                <a:hlinkClick r:id="rId3"/>
              </a:rPr>
              <a:t>kontakt@ruchochronyszkoly.pl</a:t>
            </a:r>
            <a:endParaRPr lang="pl-PL" sz="9000" dirty="0" smtClean="0"/>
          </a:p>
          <a:p>
            <a:pPr marL="0" indent="0" algn="ctr">
              <a:buNone/>
            </a:pPr>
            <a:endParaRPr lang="pl-PL" sz="9000" dirty="0"/>
          </a:p>
          <a:p>
            <a:pPr marL="0" indent="0" algn="ctr">
              <a:buNone/>
            </a:pPr>
            <a:r>
              <a:rPr lang="pl-PL" sz="9000" b="1" dirty="0" smtClean="0"/>
              <a:t>Koalicja </a:t>
            </a:r>
            <a:r>
              <a:rPr lang="pl-PL" sz="9000" b="1" dirty="0"/>
              <a:t>na Rzecz Ocalenia Polskiej </a:t>
            </a:r>
            <a:r>
              <a:rPr lang="pl-PL" sz="9000" b="1" dirty="0" smtClean="0"/>
              <a:t>Szkoły </a:t>
            </a:r>
          </a:p>
          <a:p>
            <a:pPr marL="0" indent="0" algn="ctr">
              <a:buNone/>
            </a:pPr>
            <a:r>
              <a:rPr lang="pl-PL" sz="9000" dirty="0" smtClean="0">
                <a:hlinkClick r:id="rId4"/>
              </a:rPr>
              <a:t>www.ratujmyszkole.pl</a:t>
            </a:r>
            <a:endParaRPr lang="pl-PL" sz="9000" dirty="0"/>
          </a:p>
          <a:p>
            <a:pPr marL="0" indent="0" algn="ctr">
              <a:buNone/>
            </a:pPr>
            <a:r>
              <a:rPr lang="pl-PL" sz="9000" dirty="0" smtClean="0">
                <a:hlinkClick r:id="rId5"/>
              </a:rPr>
              <a:t>koalicjars@nauczycieledlawolnosci.pl</a:t>
            </a:r>
            <a:endParaRPr lang="pl-PL" sz="9000" dirty="0" smtClean="0"/>
          </a:p>
          <a:p>
            <a:pPr marL="0" indent="0" algn="ctr">
              <a:buNone/>
            </a:pPr>
            <a:endParaRPr lang="pl-PL" sz="9000" dirty="0"/>
          </a:p>
          <a:p>
            <a:pPr marL="0" indent="0" algn="ctr">
              <a:buNone/>
            </a:pPr>
            <a:r>
              <a:rPr lang="pl-PL" sz="9000" dirty="0" smtClean="0"/>
              <a:t>Dziękuję za uwagę</a:t>
            </a:r>
          </a:p>
          <a:p>
            <a:pPr marL="0" indent="0">
              <a:buNone/>
            </a:pPr>
            <a:endParaRPr lang="pl-PL" sz="9000" dirty="0"/>
          </a:p>
          <a:p>
            <a:pPr marL="0" indent="0">
              <a:buNone/>
            </a:pPr>
            <a:endParaRPr lang="pl-PL" sz="9000" dirty="0"/>
          </a:p>
          <a:p>
            <a:pPr marL="0" indent="0">
              <a:buNone/>
            </a:pPr>
            <a:endParaRPr lang="pl-PL" sz="9000" dirty="0"/>
          </a:p>
          <a:p>
            <a:pPr marL="0" indent="0">
              <a:buNone/>
            </a:pPr>
            <a:endParaRPr lang="pl-PL" sz="9000" dirty="0"/>
          </a:p>
          <a:p>
            <a:pPr marL="0" indent="0">
              <a:buNone/>
            </a:pPr>
            <a:r>
              <a:rPr lang="pl-PL" sz="9000" dirty="0" smtClean="0"/>
              <a:t>Dziękuję </a:t>
            </a:r>
            <a:r>
              <a:rPr lang="pl-PL" sz="9000" dirty="0"/>
              <a:t>za uwagę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109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2" y="188640"/>
            <a:ext cx="9252520" cy="115212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284" y="1628800"/>
            <a:ext cx="8352928" cy="50405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pl-PL" sz="2600" b="1" dirty="0" smtClean="0"/>
              <a:t>Praktyka i teorie naukowe </a:t>
            </a:r>
            <a:r>
              <a:rPr lang="pl-PL" sz="2600" dirty="0" smtClean="0"/>
              <a:t>– Placówka dla dzieci i młodzieży założona </a:t>
            </a:r>
            <a:r>
              <a:rPr lang="pl-PL" sz="2600" dirty="0"/>
              <a:t>w 1817 </a:t>
            </a:r>
            <a:r>
              <a:rPr lang="pl-PL" sz="2600" dirty="0" smtClean="0"/>
              <a:t>r., wielki wkład </a:t>
            </a:r>
            <a:r>
              <a:rPr lang="pl-PL" sz="2600" dirty="0"/>
              <a:t>do powstania i </a:t>
            </a:r>
            <a:r>
              <a:rPr lang="pl-PL" sz="2600" dirty="0">
                <a:solidFill>
                  <a:srgbClr val="C00000"/>
                </a:solidFill>
              </a:rPr>
              <a:t>rozwoju </a:t>
            </a:r>
            <a:r>
              <a:rPr lang="pl-PL" sz="2600" dirty="0" smtClean="0">
                <a:solidFill>
                  <a:srgbClr val="C00000"/>
                </a:solidFill>
              </a:rPr>
              <a:t>polskiego języka migowego </a:t>
            </a:r>
            <a:r>
              <a:rPr lang="pl-PL" sz="2600" dirty="0" smtClean="0"/>
              <a:t>oraz </a:t>
            </a:r>
            <a:r>
              <a:rPr lang="pl-PL" sz="2600" dirty="0" smtClean="0">
                <a:solidFill>
                  <a:srgbClr val="C00000"/>
                </a:solidFill>
              </a:rPr>
              <a:t>edukacji </a:t>
            </a:r>
            <a:r>
              <a:rPr lang="pl-PL" sz="2600" dirty="0">
                <a:solidFill>
                  <a:srgbClr val="C00000"/>
                </a:solidFill>
              </a:rPr>
              <a:t>osób </a:t>
            </a:r>
            <a:r>
              <a:rPr lang="pl-PL" sz="2600" dirty="0" smtClean="0">
                <a:solidFill>
                  <a:srgbClr val="C00000"/>
                </a:solidFill>
              </a:rPr>
              <a:t>głuchych</a:t>
            </a:r>
            <a:r>
              <a:rPr lang="pl-PL" sz="2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pl-PL" sz="2600" b="1" dirty="0" smtClean="0"/>
              <a:t>Kształcenie kadr </a:t>
            </a:r>
            <a:r>
              <a:rPr lang="pl-PL" sz="2600" dirty="0" smtClean="0"/>
              <a:t>– w 1872 r. uruchomiono tam pierwsze </a:t>
            </a:r>
            <a:r>
              <a:rPr lang="pl-PL" sz="2600" dirty="0" smtClean="0">
                <a:solidFill>
                  <a:srgbClr val="C00000"/>
                </a:solidFill>
              </a:rPr>
              <a:t>seminarium nauczycielskie</a:t>
            </a:r>
            <a:r>
              <a:rPr lang="pl-PL" sz="2600" dirty="0" smtClean="0"/>
              <a:t> nauczania dzieci głuchych.</a:t>
            </a:r>
          </a:p>
          <a:p>
            <a:pPr>
              <a:spcBef>
                <a:spcPts val="1200"/>
              </a:spcBef>
            </a:pPr>
            <a:r>
              <a:rPr lang="pl-PL" sz="2600" b="1" dirty="0" smtClean="0"/>
              <a:t>Włączenie </a:t>
            </a:r>
            <a:r>
              <a:rPr lang="pl-PL" sz="2600" b="1" dirty="0"/>
              <a:t>społeczne </a:t>
            </a:r>
            <a:r>
              <a:rPr lang="pl-PL" sz="2600" dirty="0"/>
              <a:t>– </a:t>
            </a:r>
            <a:r>
              <a:rPr lang="pl-PL" sz="2600" dirty="0" smtClean="0"/>
              <a:t>w </a:t>
            </a:r>
            <a:r>
              <a:rPr lang="pl-PL" sz="2600" dirty="0"/>
              <a:t>czasie </a:t>
            </a:r>
            <a:r>
              <a:rPr lang="pl-PL" sz="2600" dirty="0" smtClean="0"/>
              <a:t>niemieckiej okupacji Warszawy powołano tam </a:t>
            </a:r>
            <a:r>
              <a:rPr lang="pl-PL" sz="2600" dirty="0" smtClean="0">
                <a:solidFill>
                  <a:srgbClr val="C00000"/>
                </a:solidFill>
              </a:rPr>
              <a:t>Pluton Głuchoniemych AK</a:t>
            </a:r>
            <a:r>
              <a:rPr lang="pl-PL" sz="2600" dirty="0" smtClean="0"/>
              <a:t>. W </a:t>
            </a:r>
            <a:r>
              <a:rPr lang="pl-PL" sz="2600" dirty="0"/>
              <a:t>powstaniu </a:t>
            </a:r>
            <a:r>
              <a:rPr lang="pl-PL" sz="2600" dirty="0" smtClean="0"/>
              <a:t>warszawskim walczyło w nim </a:t>
            </a:r>
            <a:r>
              <a:rPr lang="pl-PL" sz="2600" dirty="0"/>
              <a:t>29 </a:t>
            </a:r>
            <a:r>
              <a:rPr lang="pl-PL" sz="2600" dirty="0" smtClean="0"/>
              <a:t>niesłyszących. </a:t>
            </a:r>
            <a:endParaRPr lang="pl-PL" sz="2600" dirty="0"/>
          </a:p>
          <a:p>
            <a:pPr>
              <a:spcBef>
                <a:spcPts val="1200"/>
              </a:spcBef>
            </a:pPr>
            <a:r>
              <a:rPr lang="pl-PL" sz="2600" b="1" dirty="0"/>
              <a:t>W</a:t>
            </a:r>
            <a:r>
              <a:rPr lang="pl-PL" sz="2600" b="1" dirty="0" smtClean="0"/>
              <a:t>zorce osobowe, identyfikacja </a:t>
            </a:r>
            <a:r>
              <a:rPr lang="pl-PL" sz="2600" b="1" dirty="0"/>
              <a:t>kolejnych </a:t>
            </a:r>
            <a:r>
              <a:rPr lang="pl-PL" sz="2600" b="1" dirty="0" smtClean="0"/>
              <a:t>pokoleń </a:t>
            </a:r>
            <a:br>
              <a:rPr lang="pl-PL" sz="2600" b="1" dirty="0" smtClean="0"/>
            </a:br>
            <a:r>
              <a:rPr lang="pl-PL" sz="2600" dirty="0" smtClean="0"/>
              <a:t>– piosenka </a:t>
            </a:r>
            <a:r>
              <a:rPr lang="pl-PL" sz="2600" dirty="0"/>
              <a:t>niesłyszącego rapera Pjusa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przypomina o czynach plutonu. </a:t>
            </a:r>
            <a:endParaRPr lang="pl-PL" sz="2600" b="1" dirty="0" smtClean="0"/>
          </a:p>
          <a:p>
            <a:pPr marL="0" indent="0">
              <a:buNone/>
            </a:pPr>
            <a:r>
              <a:rPr lang="pl-PL" sz="2300" i="1" dirty="0"/>
              <a:t/>
            </a:r>
            <a:br>
              <a:rPr lang="pl-PL" sz="2300" i="1" dirty="0"/>
            </a:br>
            <a:r>
              <a:rPr lang="pl-PL" sz="2300" i="1" dirty="0" smtClean="0"/>
              <a:t> …nie </a:t>
            </a:r>
            <a:r>
              <a:rPr lang="pl-PL" sz="2300" i="1" dirty="0"/>
              <a:t>musisz słyszeć, by za innych </a:t>
            </a:r>
            <a:endParaRPr lang="pl-PL" sz="2300" i="1" dirty="0" smtClean="0"/>
          </a:p>
          <a:p>
            <a:pPr marL="0" indent="0">
              <a:buNone/>
            </a:pPr>
            <a:r>
              <a:rPr lang="pl-PL" sz="2300" i="1" dirty="0" smtClean="0"/>
              <a:t>skoczyć </a:t>
            </a:r>
            <a:r>
              <a:rPr lang="pl-PL" sz="2300" i="1" dirty="0"/>
              <a:t>w ogień,</a:t>
            </a:r>
            <a:br>
              <a:rPr lang="pl-PL" sz="2300" i="1" dirty="0"/>
            </a:br>
            <a:r>
              <a:rPr lang="pl-PL" sz="2300" i="1" dirty="0"/>
              <a:t>gdy serce bije głośniej od </a:t>
            </a:r>
            <a:r>
              <a:rPr lang="pl-PL" sz="2300" i="1" dirty="0" smtClean="0"/>
              <a:t>bomb</a:t>
            </a:r>
            <a:r>
              <a:rPr lang="pl-PL" sz="2600" i="1" dirty="0" smtClean="0"/>
              <a:t>.</a:t>
            </a:r>
            <a:endParaRPr lang="pl-PL" sz="2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160" t="1525" r="756" b="1352"/>
          <a:stretch/>
        </p:blipFill>
        <p:spPr>
          <a:xfrm>
            <a:off x="4589748" y="5445224"/>
            <a:ext cx="1192866" cy="105678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Prawdziwe włączenie społeczne rolą placówek specjalnych</a:t>
            </a:r>
            <a:br>
              <a:rPr lang="pl-PL" sz="2800" b="1" dirty="0" smtClean="0"/>
            </a:br>
            <a:r>
              <a:rPr lang="pl-PL" sz="2200" b="1" dirty="0" smtClean="0"/>
              <a:t>przykład </a:t>
            </a:r>
            <a:r>
              <a:rPr lang="pl-PL" sz="2200" b="1" dirty="0" smtClean="0">
                <a:solidFill>
                  <a:srgbClr val="C00000"/>
                </a:solidFill>
              </a:rPr>
              <a:t>Instytutu </a:t>
            </a:r>
            <a:r>
              <a:rPr lang="pl-PL" sz="2200" b="1" dirty="0">
                <a:solidFill>
                  <a:srgbClr val="C00000"/>
                </a:solidFill>
              </a:rPr>
              <a:t>Głuchoniemych im. Jakuba </a:t>
            </a:r>
            <a:r>
              <a:rPr lang="pl-PL" sz="2200" b="1" dirty="0" smtClean="0">
                <a:solidFill>
                  <a:srgbClr val="C00000"/>
                </a:solidFill>
              </a:rPr>
              <a:t>Falkowskiego </a:t>
            </a:r>
            <a:r>
              <a:rPr lang="pl-PL" sz="2200" b="1" dirty="0" smtClean="0"/>
              <a:t>w Warszawie</a:t>
            </a:r>
            <a:endParaRPr lang="pl-PL" sz="27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623729"/>
            <a:ext cx="2592288" cy="20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63829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2800" b="1" dirty="0" smtClean="0"/>
              <a:t>25 </a:t>
            </a:r>
            <a:r>
              <a:rPr lang="pl-PL" sz="2800" b="1" dirty="0"/>
              <a:t>mld zł </a:t>
            </a:r>
            <a:r>
              <a:rPr lang="pl-PL" sz="2800" b="1" dirty="0" smtClean="0"/>
              <a:t>przekazano </a:t>
            </a:r>
            <a:r>
              <a:rPr lang="pl-PL" sz="2800" b="1" dirty="0"/>
              <a:t>na edukację </a:t>
            </a:r>
            <a:br>
              <a:rPr lang="pl-PL" sz="2800" b="1" dirty="0"/>
            </a:br>
            <a:r>
              <a:rPr lang="pl-PL" sz="2800" b="1" dirty="0"/>
              <a:t>włączającą w latach </a:t>
            </a:r>
            <a:r>
              <a:rPr lang="pl-PL" sz="2800" b="1" dirty="0" smtClean="0"/>
              <a:t>2021-2027</a:t>
            </a:r>
            <a:endParaRPr lang="pl-PL" sz="2800" b="1" dirty="0"/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600" b="1" dirty="0" smtClean="0"/>
              <a:t>Znaczny napływ </a:t>
            </a:r>
            <a:r>
              <a:rPr lang="pl-PL" sz="2600" b="1" dirty="0"/>
              <a:t>uczniów z niepełnosprawnościami do </a:t>
            </a:r>
            <a:r>
              <a:rPr lang="pl-PL" sz="2600" b="1" dirty="0" smtClean="0"/>
              <a:t>rejonowych szkół ogólnodostępnych</a:t>
            </a:r>
          </a:p>
          <a:p>
            <a:pPr marL="0" indent="0" algn="ctr">
              <a:buNone/>
            </a:pP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600" dirty="0" smtClean="0"/>
              <a:t>– jako rezultat </a:t>
            </a:r>
            <a:r>
              <a:rPr lang="pl-PL" sz="2600" u="sng" dirty="0" smtClean="0"/>
              <a:t>promocji inkluzji</a:t>
            </a:r>
            <a:r>
              <a:rPr lang="pl-PL" sz="2600" dirty="0" smtClean="0"/>
              <a:t>, </a:t>
            </a:r>
            <a:r>
              <a:rPr lang="pl-PL" sz="2600" u="sng" dirty="0" smtClean="0"/>
              <a:t>mniejszej dostępności placówek specjalnych  </a:t>
            </a:r>
            <a:r>
              <a:rPr lang="pl-PL" sz="2600" dirty="0" smtClean="0"/>
              <a:t>oraz przyjęcia </a:t>
            </a:r>
            <a:r>
              <a:rPr lang="pl-PL" sz="2600" dirty="0"/>
              <a:t>prawnych rozwiązań, dzięki którym dzieci z każdym rodzajem </a:t>
            </a:r>
            <a:r>
              <a:rPr lang="pl-PL" sz="2600" dirty="0" smtClean="0"/>
              <a:t>niepełnosprawności mogą być </a:t>
            </a:r>
            <a:r>
              <a:rPr lang="pl-PL" sz="2600" u="sng" dirty="0"/>
              <a:t>bez ograniczeń</a:t>
            </a:r>
            <a:r>
              <a:rPr lang="pl-PL" sz="2600" dirty="0"/>
              <a:t> </a:t>
            </a:r>
            <a:r>
              <a:rPr lang="pl-PL" sz="2600" dirty="0" smtClean="0"/>
              <a:t>przyjmowane do nich na </a:t>
            </a:r>
            <a:r>
              <a:rPr lang="pl-PL" sz="2600" dirty="0"/>
              <a:t>życzenie </a:t>
            </a:r>
            <a:r>
              <a:rPr lang="pl-PL" sz="2600" dirty="0" smtClean="0"/>
              <a:t>rodziców.</a:t>
            </a:r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Bezwarunkowe włączenie szkodzi zarówno uczniom </a:t>
            </a:r>
            <a:r>
              <a:rPr lang="pl-PL" b="1" dirty="0">
                <a:solidFill>
                  <a:srgbClr val="C00000"/>
                </a:solidFill>
              </a:rPr>
              <a:t>z </a:t>
            </a:r>
            <a:r>
              <a:rPr lang="pl-PL" b="1" dirty="0" smtClean="0">
                <a:solidFill>
                  <a:srgbClr val="C00000"/>
                </a:solidFill>
              </a:rPr>
              <a:t>dysfunkcjami, jak </a:t>
            </a:r>
            <a:r>
              <a:rPr lang="pl-PL" b="1" dirty="0">
                <a:solidFill>
                  <a:srgbClr val="C00000"/>
                </a:solidFill>
              </a:rPr>
              <a:t>i w normie</a:t>
            </a:r>
            <a:r>
              <a:rPr lang="pl-PL" b="1" dirty="0" smtClean="0">
                <a:solidFill>
                  <a:srgbClr val="C00000"/>
                </a:solidFill>
              </a:rPr>
              <a:t>.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-108520" y="0"/>
            <a:ext cx="9252520" cy="115212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Projekty Europejskiej Agencji ds</a:t>
            </a:r>
            <a:r>
              <a:rPr lang="pl-PL" sz="2400" dirty="0">
                <a:solidFill>
                  <a:schemeClr val="tx1"/>
                </a:solidFill>
              </a:rPr>
              <a:t>. </a:t>
            </a:r>
            <a:r>
              <a:rPr lang="pl-PL" sz="2400" b="1" dirty="0">
                <a:solidFill>
                  <a:schemeClr val="tx1"/>
                </a:solidFill>
              </a:rPr>
              <a:t>Specjalnych Potrzeb i Edukacji Włączającej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292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188640"/>
            <a:ext cx="9252520" cy="115212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720"/>
              </a:spcAft>
              <a:buNone/>
            </a:pPr>
            <a:r>
              <a:rPr lang="pl-PL" sz="9600" dirty="0" smtClean="0"/>
              <a:t>Rząd uznaje edukację </a:t>
            </a:r>
            <a:r>
              <a:rPr lang="pl-PL" sz="9600" dirty="0"/>
              <a:t>włączającą </a:t>
            </a:r>
            <a:r>
              <a:rPr lang="pl-PL" sz="9600" dirty="0" smtClean="0"/>
              <a:t>za modelowe rozwiązanie w Umowie </a:t>
            </a:r>
            <a:r>
              <a:rPr lang="pl-PL" sz="9600" dirty="0"/>
              <a:t>Partnerstwa </a:t>
            </a:r>
            <a:r>
              <a:rPr lang="pl-PL" sz="9600" dirty="0" smtClean="0"/>
              <a:t>między rządem </a:t>
            </a:r>
            <a:r>
              <a:rPr lang="pl-PL" sz="9600" dirty="0"/>
              <a:t>RP </a:t>
            </a:r>
            <a:r>
              <a:rPr lang="pl-PL" sz="9600" dirty="0" smtClean="0"/>
              <a:t>i UE z </a:t>
            </a:r>
            <a:r>
              <a:rPr lang="pl-PL" sz="9600" dirty="0"/>
              <a:t>30.06. 2022 r. </a:t>
            </a:r>
            <a:endParaRPr lang="pl-PL" sz="9600" dirty="0" smtClean="0"/>
          </a:p>
          <a:p>
            <a:pPr marL="0" indent="0">
              <a:spcAft>
                <a:spcPts val="720"/>
              </a:spcAft>
              <a:buNone/>
            </a:pPr>
            <a:r>
              <a:rPr lang="pl-PL" sz="9600" dirty="0" smtClean="0"/>
              <a:t>Dotyczy ona </a:t>
            </a:r>
            <a:r>
              <a:rPr lang="pl-PL" sz="9600" b="1" dirty="0" smtClean="0"/>
              <a:t>76 </a:t>
            </a:r>
            <a:r>
              <a:rPr lang="pl-PL" sz="9600" b="1" dirty="0"/>
              <a:t>mld </a:t>
            </a:r>
            <a:r>
              <a:rPr lang="pl-PL" sz="9600" b="1" dirty="0" smtClean="0"/>
              <a:t>euro</a:t>
            </a:r>
            <a:r>
              <a:rPr lang="pl-PL" sz="9600" dirty="0"/>
              <a:t> </a:t>
            </a:r>
            <a:r>
              <a:rPr lang="pl-PL" sz="9600" dirty="0" smtClean="0"/>
              <a:t>[około </a:t>
            </a:r>
            <a:r>
              <a:rPr lang="pl-PL" sz="9600" b="1" dirty="0"/>
              <a:t>350 mld </a:t>
            </a:r>
            <a:r>
              <a:rPr lang="pl-PL" sz="9600" b="1" dirty="0" smtClean="0"/>
              <a:t>zł</a:t>
            </a:r>
            <a:r>
              <a:rPr lang="pl-PL" sz="9600" dirty="0" smtClean="0"/>
              <a:t>] przekazywanych Polsce w latach 2021-2027 r.</a:t>
            </a:r>
            <a:r>
              <a:rPr lang="pl-PL" sz="9600" b="1" dirty="0" smtClean="0">
                <a:solidFill>
                  <a:srgbClr val="C00000"/>
                </a:solidFill>
              </a:rPr>
              <a:t> </a:t>
            </a:r>
            <a:r>
              <a:rPr lang="pl-PL" sz="9600" b="1" dirty="0">
                <a:solidFill>
                  <a:srgbClr val="C00000"/>
                </a:solidFill>
              </a:rPr>
              <a:t>Ś</a:t>
            </a:r>
            <a:r>
              <a:rPr lang="pl-PL" sz="9600" b="1" dirty="0" smtClean="0">
                <a:solidFill>
                  <a:srgbClr val="C00000"/>
                </a:solidFill>
              </a:rPr>
              <a:t>rodki </a:t>
            </a:r>
            <a:r>
              <a:rPr lang="pl-PL" sz="9600" b="1" dirty="0">
                <a:solidFill>
                  <a:srgbClr val="C00000"/>
                </a:solidFill>
              </a:rPr>
              <a:t>z Funduszy </a:t>
            </a:r>
            <a:r>
              <a:rPr lang="pl-PL" sz="9600" b="1" dirty="0" smtClean="0">
                <a:solidFill>
                  <a:srgbClr val="C00000"/>
                </a:solidFill>
              </a:rPr>
              <a:t>UE mogą być przeznaczone wyłącznie na edukację włączającą.</a:t>
            </a:r>
          </a:p>
          <a:p>
            <a:pPr marL="0" indent="0">
              <a:spcAft>
                <a:spcPts val="720"/>
              </a:spcAft>
              <a:buNone/>
            </a:pPr>
            <a:r>
              <a:rPr lang="pl-PL" sz="9600" dirty="0" smtClean="0"/>
              <a:t>Umowa dyskryminująco </a:t>
            </a:r>
            <a:r>
              <a:rPr lang="pl-PL" sz="9600" dirty="0"/>
              <a:t>określa </a:t>
            </a:r>
            <a:r>
              <a:rPr lang="pl-PL" sz="9600" dirty="0" smtClean="0"/>
              <a:t>placówki </a:t>
            </a:r>
            <a:r>
              <a:rPr lang="pl-PL" sz="9600" dirty="0"/>
              <a:t>specjalne jako </a:t>
            </a:r>
            <a:r>
              <a:rPr lang="pl-PL" sz="9600" i="1" dirty="0" smtClean="0"/>
              <a:t>segregacyjne</a:t>
            </a:r>
            <a:r>
              <a:rPr lang="pl-PL" sz="9600" dirty="0" smtClean="0"/>
              <a:t>:</a:t>
            </a:r>
            <a:endParaRPr lang="pl-PL" sz="9600" dirty="0"/>
          </a:p>
          <a:p>
            <a:pPr marL="400050" lvl="1" indent="0">
              <a:spcAft>
                <a:spcPts val="720"/>
              </a:spcAft>
              <a:buNone/>
            </a:pPr>
            <a:r>
              <a:rPr lang="pl-PL" sz="8000" i="1" dirty="0" smtClean="0"/>
              <a:t>Szkoły </a:t>
            </a:r>
            <a:r>
              <a:rPr lang="pl-PL" sz="8000" i="1" dirty="0"/>
              <a:t>specjalne i inne placówki </a:t>
            </a:r>
            <a:r>
              <a:rPr lang="pl-PL" sz="8000" b="1" i="1" dirty="0"/>
              <a:t>prowadzące do segregacji lub utrzymania segregacji</a:t>
            </a:r>
            <a:r>
              <a:rPr lang="pl-PL" sz="8000" i="1" dirty="0"/>
              <a:t> jakiejkolwiek </a:t>
            </a:r>
            <a:r>
              <a:rPr lang="pl-PL" sz="8000" i="1" dirty="0" smtClean="0"/>
              <a:t>grupy </a:t>
            </a:r>
            <a:r>
              <a:rPr lang="pl-PL" sz="8000" i="1" dirty="0"/>
              <a:t>defaworyzowanej i/lub zagrożonej wykluczeniem </a:t>
            </a:r>
            <a:r>
              <a:rPr lang="pl-PL" sz="8000" i="1" dirty="0" smtClean="0"/>
              <a:t>społecznym</a:t>
            </a:r>
            <a:r>
              <a:rPr lang="pl-PL" sz="8000" i="1" dirty="0"/>
              <a:t> </a:t>
            </a:r>
            <a:r>
              <a:rPr lang="pl-PL" sz="8000" b="1" i="1" dirty="0"/>
              <a:t>nie będą wspierane </a:t>
            </a:r>
            <a:r>
              <a:rPr lang="pl-PL" sz="8000" b="1" i="1" dirty="0" smtClean="0"/>
              <a:t>w </a:t>
            </a:r>
            <a:r>
              <a:rPr lang="pl-PL" sz="8000" b="1" i="1" dirty="0"/>
              <a:t>zakresie infrastruktury </a:t>
            </a:r>
            <a:r>
              <a:rPr lang="pl-PL" sz="8000" b="1" i="1" dirty="0" smtClean="0"/>
              <a:t>i wyposażenia</a:t>
            </a:r>
            <a:r>
              <a:rPr lang="pl-PL" sz="8000" dirty="0" smtClean="0"/>
              <a:t>.</a:t>
            </a:r>
            <a:endParaRPr lang="pl-PL" sz="9600" b="1" dirty="0" smtClean="0">
              <a:solidFill>
                <a:srgbClr val="C00000"/>
              </a:solidFill>
            </a:endParaRPr>
          </a:p>
          <a:p>
            <a:pPr marL="0" indent="0" algn="ctr">
              <a:spcAft>
                <a:spcPts val="720"/>
              </a:spcAft>
              <a:buNone/>
            </a:pPr>
            <a:r>
              <a:rPr lang="pl-PL" sz="12800" b="1" dirty="0" smtClean="0">
                <a:solidFill>
                  <a:srgbClr val="C00000"/>
                </a:solidFill>
              </a:rPr>
              <a:t>Szkolnictwo specjalne skazano </a:t>
            </a:r>
            <a:br>
              <a:rPr lang="pl-PL" sz="12800" b="1" dirty="0" smtClean="0">
                <a:solidFill>
                  <a:srgbClr val="C00000"/>
                </a:solidFill>
              </a:rPr>
            </a:br>
            <a:r>
              <a:rPr lang="pl-PL" sz="12800" b="1" dirty="0" smtClean="0">
                <a:solidFill>
                  <a:srgbClr val="C00000"/>
                </a:solidFill>
              </a:rPr>
              <a:t>na finansową ruinę i upadek! </a:t>
            </a:r>
          </a:p>
          <a:p>
            <a:pPr marL="400050" lvl="1" indent="0">
              <a:spcAft>
                <a:spcPts val="720"/>
              </a:spcAft>
              <a:buNone/>
            </a:pPr>
            <a:endParaRPr lang="pl-PL" sz="9600" b="1" dirty="0" smtClean="0"/>
          </a:p>
          <a:p>
            <a:pPr marL="400050" lvl="1" indent="0">
              <a:spcAft>
                <a:spcPts val="720"/>
              </a:spcAft>
              <a:buNone/>
            </a:pPr>
            <a:r>
              <a:rPr lang="pl-PL" sz="7000" b="1" dirty="0"/>
              <a:t/>
            </a:r>
            <a:br>
              <a:rPr lang="pl-PL" sz="7000" b="1" dirty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600" dirty="0"/>
          </a:p>
          <a:p>
            <a:pPr marL="0" indent="0">
              <a:spcAft>
                <a:spcPts val="720"/>
              </a:spcAft>
              <a:buNone/>
            </a:pP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pPr marL="0" indent="0">
              <a:spcAft>
                <a:spcPts val="720"/>
              </a:spcAft>
            </a:pPr>
            <a:r>
              <a:rPr lang="pl-PL" sz="2800" b="1" dirty="0"/>
              <a:t>Działania </a:t>
            </a:r>
            <a:r>
              <a:rPr lang="pl-PL" sz="2800" b="1" dirty="0" smtClean="0"/>
              <a:t>na linii rząd RP-UE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27501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/>
              <a:t/>
            </a:r>
            <a:br>
              <a:rPr lang="pl-PL" sz="4000" b="1" dirty="0"/>
            </a:br>
            <a:endParaRPr lang="pl-PL" dirty="0"/>
          </a:p>
        </p:txBody>
      </p:sp>
      <p:pic>
        <p:nvPicPr>
          <p:cNvPr id="1026" name="Picture 2" descr="https://nauczycieledlawolnosci.pl/wp-content/uploads/2023/04/male-1-742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861928" cy="39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auczycieledlawolnosci.pl/wp-content/uploads/2023/04/photo_2023-04-29_09-35-1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0" y="1678489"/>
            <a:ext cx="4968552" cy="24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47664" y="260647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dirty="0" smtClean="0"/>
              <a:t>W latach 2022-2024 r. </a:t>
            </a:r>
            <a:r>
              <a:rPr lang="pl-PL" sz="2000" b="1" dirty="0" smtClean="0"/>
              <a:t>rodzice i nauczyciele odpowiedzieli</a:t>
            </a:r>
            <a:r>
              <a:rPr lang="pl-PL" sz="20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pl-PL" sz="2000" b="1" dirty="0" smtClean="0"/>
              <a:t>protestami</a:t>
            </a:r>
            <a:r>
              <a:rPr lang="pl-PL" sz="2000" dirty="0" smtClean="0"/>
              <a:t> w Warszawie (kilkakrotnie), Krakowie, </a:t>
            </a:r>
            <a:br>
              <a:rPr lang="pl-PL" sz="2000" dirty="0" smtClean="0"/>
            </a:br>
            <a:r>
              <a:rPr lang="pl-PL" sz="2000" dirty="0" smtClean="0"/>
              <a:t>Rzeszowie, Katowicach</a:t>
            </a:r>
            <a:r>
              <a:rPr lang="pl-PL" sz="2000" dirty="0"/>
              <a:t> </a:t>
            </a:r>
            <a:r>
              <a:rPr lang="pl-PL" sz="2000" dirty="0" smtClean="0"/>
              <a:t>oraz </a:t>
            </a:r>
            <a:r>
              <a:rPr lang="pl-PL" sz="2000" b="1" dirty="0" smtClean="0"/>
              <a:t>pismami</a:t>
            </a:r>
            <a:r>
              <a:rPr lang="pl-PL" sz="2000" dirty="0" smtClean="0"/>
              <a:t> i </a:t>
            </a:r>
            <a:r>
              <a:rPr lang="pl-PL" sz="2000" b="1" dirty="0" smtClean="0"/>
              <a:t>petycjami</a:t>
            </a:r>
            <a:r>
              <a:rPr lang="pl-PL" sz="20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pl-PL" sz="2000" b="1" dirty="0" smtClean="0"/>
              <a:t>konferencjami naukowymi</a:t>
            </a:r>
            <a:r>
              <a:rPr lang="pl-PL" sz="2000" dirty="0" smtClean="0"/>
              <a:t>: w Krakowie, Warszawie (kilkakrotnie).</a:t>
            </a:r>
            <a:br>
              <a:rPr lang="pl-PL" sz="2000" dirty="0" smtClean="0"/>
            </a:br>
            <a:endParaRPr lang="pl-PL" sz="2400" dirty="0"/>
          </a:p>
        </p:txBody>
      </p:sp>
      <p:pic>
        <p:nvPicPr>
          <p:cNvPr id="5" name="Picture 2" descr="C:\Users\udobr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7" y="4225091"/>
            <a:ext cx="4935958" cy="22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5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129614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Udane włączenie zależy </a:t>
            </a:r>
            <a:r>
              <a:rPr lang="pl-PL" sz="2800" b="1" dirty="0" smtClean="0"/>
              <a:t>od </a:t>
            </a:r>
            <a:r>
              <a:rPr lang="pl-PL" sz="2800" b="1" dirty="0"/>
              <a:t>rodzaju i stopnia niepełnosprawności ucznia oraz od etapu kształcenia.</a:t>
            </a:r>
            <a:r>
              <a:rPr lang="pl-PL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 smtClean="0"/>
              <a:t>Szkoła </a:t>
            </a:r>
            <a:r>
              <a:rPr lang="pl-PL" sz="2800" dirty="0"/>
              <a:t>ogólnodostępna </a:t>
            </a:r>
            <a:r>
              <a:rPr lang="pl-PL" sz="2800" b="1" dirty="0"/>
              <a:t>sprawdza się</a:t>
            </a:r>
            <a:r>
              <a:rPr lang="pl-PL" sz="2800" dirty="0"/>
              <a:t> jako miejsce kształcenia </a:t>
            </a:r>
            <a:r>
              <a:rPr lang="pl-PL" sz="2800" dirty="0">
                <a:solidFill>
                  <a:srgbClr val="C00000"/>
                </a:solidFill>
              </a:rPr>
              <a:t>uczniów z niepełnosprawnością ruchową </a:t>
            </a:r>
            <a:r>
              <a:rPr lang="pl-PL" sz="2800" dirty="0"/>
              <a:t>oraz często </a:t>
            </a:r>
            <a:r>
              <a:rPr lang="pl-PL" sz="2800" dirty="0">
                <a:solidFill>
                  <a:srgbClr val="C00000"/>
                </a:solidFill>
              </a:rPr>
              <a:t>z </a:t>
            </a:r>
            <a:r>
              <a:rPr lang="pl-PL" sz="2800" dirty="0" smtClean="0">
                <a:solidFill>
                  <a:srgbClr val="C00000"/>
                </a:solidFill>
              </a:rPr>
              <a:t>zaburzeniami wzroku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  <a:r>
              <a:rPr lang="pl-PL" sz="2800" dirty="0" smtClean="0">
                <a:solidFill>
                  <a:srgbClr val="C00000"/>
                </a:solidFill>
              </a:rPr>
              <a:t>i słuchu</a:t>
            </a:r>
            <a:r>
              <a:rPr lang="pl-PL" sz="2800" dirty="0" smtClean="0"/>
              <a:t>.</a:t>
            </a:r>
            <a:endParaRPr lang="pl-PL" sz="2800" dirty="0"/>
          </a:p>
          <a:p>
            <a:r>
              <a:rPr lang="pl-PL" sz="2800" dirty="0" smtClean="0"/>
              <a:t>W </a:t>
            </a:r>
            <a:r>
              <a:rPr lang="pl-PL" sz="2800" dirty="0"/>
              <a:t>odniesieniu do </a:t>
            </a:r>
            <a:r>
              <a:rPr lang="pl-PL" sz="2800" dirty="0">
                <a:solidFill>
                  <a:srgbClr val="C00000"/>
                </a:solidFill>
              </a:rPr>
              <a:t>dzieci autystycznych </a:t>
            </a:r>
            <a:r>
              <a:rPr lang="pl-PL" sz="2800" dirty="0"/>
              <a:t>jest to bardzo indywidualne i trudno o </a:t>
            </a:r>
            <a:r>
              <a:rPr lang="pl-PL" sz="2800" dirty="0" smtClean="0"/>
              <a:t>regułę.</a:t>
            </a:r>
            <a:endParaRPr lang="pl-PL" sz="2800" dirty="0"/>
          </a:p>
          <a:p>
            <a:r>
              <a:rPr lang="pl-PL" sz="2800" dirty="0"/>
              <a:t>Szkoła ogólnodostępna </a:t>
            </a:r>
            <a:r>
              <a:rPr lang="pl-PL" sz="2800" b="1" dirty="0"/>
              <a:t>nie sprawdza się </a:t>
            </a:r>
            <a:r>
              <a:rPr lang="pl-PL" sz="2800" dirty="0"/>
              <a:t>w przypadku dzieci </a:t>
            </a:r>
            <a:r>
              <a:rPr lang="pl-PL" sz="2800" dirty="0">
                <a:solidFill>
                  <a:srgbClr val="C00000"/>
                </a:solidFill>
              </a:rPr>
              <a:t>z problemami psychologiczno-społecznymi </a:t>
            </a:r>
            <a:r>
              <a:rPr lang="pl-PL" sz="2800" dirty="0"/>
              <a:t>oraz ze </a:t>
            </a:r>
            <a:r>
              <a:rPr lang="pl-PL" sz="2800" dirty="0" smtClean="0"/>
              <a:t>sprzężeniami</a:t>
            </a:r>
            <a:r>
              <a:rPr lang="pl-PL" sz="2800" dirty="0"/>
              <a:t>.</a:t>
            </a:r>
          </a:p>
          <a:p>
            <a:r>
              <a:rPr lang="pl-PL" sz="2800" dirty="0" smtClean="0"/>
              <a:t>W </a:t>
            </a:r>
            <a:r>
              <a:rPr lang="pl-PL" sz="2800" dirty="0"/>
              <a:t>wypadku </a:t>
            </a:r>
            <a:r>
              <a:rPr lang="pl-PL" sz="2800" dirty="0">
                <a:solidFill>
                  <a:srgbClr val="C00000"/>
                </a:solidFill>
              </a:rPr>
              <a:t>niepełnosprawności </a:t>
            </a:r>
            <a:r>
              <a:rPr lang="pl-PL" sz="2800" dirty="0" smtClean="0">
                <a:solidFill>
                  <a:srgbClr val="C00000"/>
                </a:solidFill>
              </a:rPr>
              <a:t>intelektualnej</a:t>
            </a:r>
            <a:r>
              <a:rPr lang="pl-PL" sz="2800" dirty="0" smtClean="0"/>
              <a:t>: </a:t>
            </a:r>
            <a:endParaRPr lang="pl-PL" sz="2800" dirty="0"/>
          </a:p>
          <a:p>
            <a:pPr lvl="1"/>
            <a:r>
              <a:rPr lang="pl-PL" sz="2400" dirty="0" smtClean="0"/>
              <a:t>w </a:t>
            </a:r>
            <a:r>
              <a:rPr lang="pl-PL" sz="2400" dirty="0"/>
              <a:t>stopniu lekkim pewne sukcesy włączenia można </a:t>
            </a:r>
            <a:r>
              <a:rPr lang="pl-PL" sz="2400" dirty="0" smtClean="0"/>
              <a:t>odnieść </a:t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klasach </a:t>
            </a:r>
            <a:r>
              <a:rPr lang="pl-PL" sz="2400" dirty="0" smtClean="0"/>
              <a:t>początkowych (najwyżej do kl.3),</a:t>
            </a:r>
            <a:endParaRPr lang="pl-PL" sz="2400" dirty="0"/>
          </a:p>
          <a:p>
            <a:pPr lvl="1"/>
            <a:r>
              <a:rPr lang="pl-PL" sz="2400" dirty="0" smtClean="0"/>
              <a:t>w </a:t>
            </a:r>
            <a:r>
              <a:rPr lang="pl-PL" sz="2400" dirty="0"/>
              <a:t>stopniu znacznym i głębokim </a:t>
            </a:r>
            <a:r>
              <a:rPr lang="pl-PL" sz="2400" b="1" dirty="0"/>
              <a:t>inkluzja jest praktycznie niemożliwa.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125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9144000" cy="10801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9685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4600" dirty="0" smtClean="0"/>
              <a:t>Z </a:t>
            </a:r>
            <a:r>
              <a:rPr lang="pl-PL" sz="4600" dirty="0"/>
              <a:t>badań prof. Zenona Gajdzicy z Uniwersytetu Śląskiego </a:t>
            </a:r>
            <a:r>
              <a:rPr lang="pl-PL" sz="4600" dirty="0" smtClean="0"/>
              <a:t>z 2011 r. wynika</a:t>
            </a:r>
            <a:r>
              <a:rPr lang="pl-PL" sz="4600" dirty="0"/>
              <a:t>, że aż </a:t>
            </a:r>
            <a:r>
              <a:rPr lang="pl-PL" sz="4600" b="1" dirty="0"/>
              <a:t>85% nauczycieli </a:t>
            </a:r>
            <a:r>
              <a:rPr lang="pl-PL" sz="4600" dirty="0"/>
              <a:t>w Polsce uważa, że </a:t>
            </a:r>
            <a:r>
              <a:rPr lang="pl-PL" sz="4600" dirty="0">
                <a:solidFill>
                  <a:srgbClr val="C00000"/>
                </a:solidFill>
              </a:rPr>
              <a:t>klasa szkolna w szkole </a:t>
            </a:r>
            <a:r>
              <a:rPr lang="pl-PL" sz="4600" dirty="0" smtClean="0">
                <a:solidFill>
                  <a:srgbClr val="C00000"/>
                </a:solidFill>
              </a:rPr>
              <a:t>ogólnodostepnej nie </a:t>
            </a:r>
            <a:r>
              <a:rPr lang="pl-PL" sz="4600" dirty="0">
                <a:solidFill>
                  <a:srgbClr val="C00000"/>
                </a:solidFill>
              </a:rPr>
              <a:t>jest dobrym miejscem kształcenia uczniów </a:t>
            </a:r>
            <a:r>
              <a:rPr lang="pl-PL" sz="4600" dirty="0" smtClean="0">
                <a:solidFill>
                  <a:srgbClr val="C00000"/>
                </a:solidFill>
              </a:rPr>
              <a:t>z </a:t>
            </a:r>
            <a:r>
              <a:rPr lang="pl-PL" sz="4600" dirty="0">
                <a:solidFill>
                  <a:srgbClr val="C00000"/>
                </a:solidFill>
              </a:rPr>
              <a:t>niepełnosprawnością</a:t>
            </a:r>
            <a:r>
              <a:rPr lang="pl-PL" sz="4600" dirty="0"/>
              <a:t> intelektualną w stopniu lekkim, a tym bardziej w średnim i </a:t>
            </a:r>
            <a:r>
              <a:rPr lang="pl-PL" sz="4600" dirty="0" smtClean="0"/>
              <a:t>znacznym. Badania z 2022 r. potwierdzają </a:t>
            </a:r>
            <a:r>
              <a:rPr lang="pl-PL" sz="4600" b="1" dirty="0" smtClean="0"/>
              <a:t>zmniejszający się optymizm </a:t>
            </a:r>
            <a:r>
              <a:rPr lang="pl-PL" sz="4600" dirty="0" smtClean="0"/>
              <a:t>nauczycieli w stosunku do 2020 r.</a:t>
            </a:r>
            <a:endParaRPr lang="pl-PL" sz="4600" dirty="0"/>
          </a:p>
          <a:p>
            <a:pPr marL="0" indent="0">
              <a:buNone/>
            </a:pPr>
            <a:endParaRPr lang="pl-PL" sz="4600" i="1" dirty="0"/>
          </a:p>
          <a:p>
            <a:pPr marL="0" indent="0">
              <a:buNone/>
            </a:pPr>
            <a:r>
              <a:rPr lang="pl-PL" sz="4600" i="1" dirty="0" smtClean="0"/>
              <a:t>Zombie to idee </a:t>
            </a:r>
            <a:r>
              <a:rPr lang="pl-PL" sz="4600" i="1" dirty="0"/>
              <a:t>lub uporczywe mity, które powinny wymrzeć, ale tak się nie stało. Największym zombie edukacji specjalnej jest to, </a:t>
            </a:r>
            <a:r>
              <a:rPr lang="pl-PL" sz="4600" i="1" dirty="0" smtClean="0"/>
              <a:t>że</a:t>
            </a:r>
            <a:r>
              <a:rPr lang="pl-PL" sz="4600" i="1" dirty="0"/>
              <a:t> </a:t>
            </a:r>
            <a:r>
              <a:rPr lang="pl-PL" sz="4600" b="1" i="1" dirty="0"/>
              <a:t>tylko</a:t>
            </a:r>
            <a:r>
              <a:rPr lang="pl-PL" sz="4600" i="1" dirty="0"/>
              <a:t> </a:t>
            </a:r>
            <a:r>
              <a:rPr lang="pl-PL" sz="4600" i="1" dirty="0">
                <a:solidFill>
                  <a:srgbClr val="C00000"/>
                </a:solidFill>
              </a:rPr>
              <a:t>pełna integracja zapewnia prawdziwą sprawiedliwość społeczną</a:t>
            </a:r>
            <a:r>
              <a:rPr lang="pl-PL" sz="4600" i="1" dirty="0"/>
              <a:t> i najskuteczniejszą edukację dla uczniów </a:t>
            </a:r>
            <a:r>
              <a:rPr lang="pl-PL" sz="4600" i="1" dirty="0" smtClean="0"/>
              <a:t>niepełnosprawnych.</a:t>
            </a:r>
          </a:p>
          <a:p>
            <a:pPr marL="0" indent="0" algn="r">
              <a:buNone/>
            </a:pPr>
            <a:r>
              <a:rPr lang="pl-PL" sz="2600" dirty="0" smtClean="0"/>
              <a:t>Garry </a:t>
            </a:r>
            <a:r>
              <a:rPr lang="pl-PL" sz="2600" dirty="0"/>
              <a:t>Hornby UK, James M. </a:t>
            </a:r>
            <a:r>
              <a:rPr lang="pl-PL" sz="2600" dirty="0" smtClean="0"/>
              <a:t>Kauffman USA, </a:t>
            </a:r>
            <a:br>
              <a:rPr lang="pl-PL" sz="2600" dirty="0" smtClean="0"/>
            </a:br>
            <a:r>
              <a:rPr lang="en-US" sz="2600" i="1" dirty="0" smtClean="0"/>
              <a:t>Special </a:t>
            </a:r>
            <a:r>
              <a:rPr lang="en-US" sz="2600" i="1" dirty="0"/>
              <a:t>education's zombies and their consequences</a:t>
            </a:r>
            <a:r>
              <a:rPr lang="pl-PL" sz="2600" dirty="0"/>
              <a:t> </a:t>
            </a:r>
            <a:r>
              <a:rPr lang="pl-PL" sz="2600" dirty="0" smtClean="0"/>
              <a:t>(20.07.2023)</a:t>
            </a:r>
            <a:endParaRPr lang="pl-PL" sz="3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sz="3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5100" b="1" dirty="0" smtClean="0">
                <a:solidFill>
                  <a:srgbClr val="C00000"/>
                </a:solidFill>
              </a:rPr>
              <a:t>Polemika </a:t>
            </a:r>
            <a:r>
              <a:rPr lang="pl-PL" sz="5100" b="1" dirty="0">
                <a:solidFill>
                  <a:srgbClr val="C00000"/>
                </a:solidFill>
              </a:rPr>
              <a:t>z bezkrytycznym włączeniem nie jest obecna </a:t>
            </a:r>
            <a:r>
              <a:rPr lang="pl-PL" sz="5100" b="1" dirty="0" smtClean="0">
                <a:solidFill>
                  <a:srgbClr val="C00000"/>
                </a:solidFill>
              </a:rPr>
              <a:t/>
            </a:r>
            <a:br>
              <a:rPr lang="pl-PL" sz="5100" b="1" dirty="0" smtClean="0">
                <a:solidFill>
                  <a:srgbClr val="C00000"/>
                </a:solidFill>
              </a:rPr>
            </a:br>
            <a:r>
              <a:rPr lang="pl-PL" sz="5100" b="1" dirty="0" smtClean="0">
                <a:solidFill>
                  <a:srgbClr val="C00000"/>
                </a:solidFill>
              </a:rPr>
              <a:t>w  dyskursie </a:t>
            </a:r>
            <a:r>
              <a:rPr lang="pl-PL" sz="5100" b="1" dirty="0">
                <a:solidFill>
                  <a:srgbClr val="C00000"/>
                </a:solidFill>
              </a:rPr>
              <a:t>naukowym ani nagłaśniana </a:t>
            </a:r>
            <a:r>
              <a:rPr lang="pl-PL" sz="5100" b="1" dirty="0" smtClean="0">
                <a:solidFill>
                  <a:srgbClr val="C00000"/>
                </a:solidFill>
              </a:rPr>
              <a:t>społecznie.</a:t>
            </a:r>
            <a:endParaRPr lang="pl-PL" sz="51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2200" i="1" dirty="0" smtClean="0"/>
          </a:p>
          <a:p>
            <a:pPr marL="0" indent="0">
              <a:buNone/>
            </a:pPr>
            <a:endParaRPr lang="pl-PL" sz="2200" i="1" dirty="0" smtClean="0"/>
          </a:p>
          <a:p>
            <a:pPr marL="0" indent="0">
              <a:buNone/>
            </a:pPr>
            <a:endParaRPr lang="pl-PL" sz="2200" i="1" dirty="0"/>
          </a:p>
          <a:p>
            <a:pPr marL="0" indent="0">
              <a:buNone/>
            </a:pPr>
            <a:endParaRPr lang="pl-PL" sz="22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189157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/>
              <a:t>Polemika z </a:t>
            </a:r>
            <a:r>
              <a:rPr lang="pl-PL" sz="2800" b="1" dirty="0" smtClean="0"/>
              <a:t>bezwarunkowym </a:t>
            </a:r>
            <a:r>
              <a:rPr lang="pl-PL" sz="2800" b="1" dirty="0"/>
              <a:t>włączeniem</a:t>
            </a:r>
          </a:p>
        </p:txBody>
      </p:sp>
    </p:spTree>
    <p:extLst>
      <p:ext uri="{BB962C8B-B14F-4D97-AF65-F5344CB8AC3E}">
        <p14:creationId xmlns:p14="http://schemas.microsoft.com/office/powerpoint/2010/main" val="103782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1345"/>
            <a:ext cx="9144000" cy="9361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 smtClean="0">
                <a:solidFill>
                  <a:srgbClr val="C00000"/>
                </a:solidFill>
              </a:rPr>
              <a:t>MIT: </a:t>
            </a:r>
            <a:r>
              <a:rPr lang="pl-PL" sz="1900" b="1" dirty="0" smtClean="0"/>
              <a:t>udowodniono, </a:t>
            </a:r>
            <a:r>
              <a:rPr lang="pl-PL" sz="1900" b="1" dirty="0"/>
              <a:t>że pełne włączenie jest </a:t>
            </a:r>
            <a:r>
              <a:rPr lang="pl-PL" sz="1900" b="1" dirty="0" smtClean="0"/>
              <a:t>realnie możliwe.</a:t>
            </a:r>
          </a:p>
          <a:p>
            <a:pPr marL="0" indent="0">
              <a:buNone/>
            </a:pPr>
            <a:r>
              <a:rPr lang="pl-PL" sz="1900" dirty="0"/>
              <a:t>T</a:t>
            </a:r>
            <a:r>
              <a:rPr lang="pl-PL" sz="1900" dirty="0" smtClean="0"/>
              <a:t>ymczasem </a:t>
            </a:r>
            <a:r>
              <a:rPr lang="pl-PL" sz="2000" i="1" dirty="0" smtClean="0"/>
              <a:t>w </a:t>
            </a:r>
            <a:r>
              <a:rPr lang="pl-PL" sz="2000" i="1" dirty="0"/>
              <a:t>żadnym kraju pełna integracja nie została pomyślnie </a:t>
            </a:r>
            <a:r>
              <a:rPr lang="pl-PL" sz="2000" i="1" dirty="0" smtClean="0"/>
              <a:t>wdrożona </a:t>
            </a:r>
            <a:r>
              <a:rPr lang="pl-PL" sz="2000" dirty="0"/>
              <a:t>(</a:t>
            </a:r>
            <a:r>
              <a:rPr lang="pl-PL" sz="2000" dirty="0" smtClean="0"/>
              <a:t>przykłady: Włochy, Kanada – Nowy Brunszwik</a:t>
            </a:r>
            <a:r>
              <a:rPr lang="pl-PL" sz="2000" dirty="0"/>
              <a:t>)</a:t>
            </a:r>
            <a:r>
              <a:rPr lang="pl-PL" sz="1900" dirty="0" smtClean="0"/>
              <a:t>.</a:t>
            </a:r>
            <a:r>
              <a:rPr lang="pl-PL" sz="1900" dirty="0"/>
              <a:t> </a:t>
            </a:r>
            <a:endParaRPr lang="pl-PL" sz="1900" dirty="0" smtClean="0"/>
          </a:p>
          <a:p>
            <a:pPr marL="0" indent="0">
              <a:buNone/>
            </a:pPr>
            <a:r>
              <a:rPr lang="pl-PL" sz="1900" b="1" dirty="0" smtClean="0">
                <a:solidFill>
                  <a:srgbClr val="C00000"/>
                </a:solidFill>
              </a:rPr>
              <a:t>MIT: </a:t>
            </a:r>
            <a:r>
              <a:rPr lang="pl-PL" sz="1900" b="1" dirty="0" smtClean="0"/>
              <a:t>istnieją </a:t>
            </a:r>
            <a:r>
              <a:rPr lang="pl-PL" sz="1900" b="1" dirty="0"/>
              <a:t>przekonujące dowody badawcze wskazujące, że włączenie jest skuteczniejsze niż kształcenie </a:t>
            </a:r>
            <a:r>
              <a:rPr lang="pl-PL" sz="1900" b="1" dirty="0" smtClean="0"/>
              <a:t>specjalne.</a:t>
            </a:r>
            <a:r>
              <a:rPr lang="pl-PL" sz="1900" dirty="0"/>
              <a:t> </a:t>
            </a:r>
          </a:p>
          <a:p>
            <a:pPr marL="0" indent="0">
              <a:buNone/>
            </a:pPr>
            <a:r>
              <a:rPr lang="pl-PL" sz="2000" dirty="0"/>
              <a:t>Tymczasem </a:t>
            </a:r>
            <a:r>
              <a:rPr lang="pl-PL" sz="2000" i="1" dirty="0" smtClean="0"/>
              <a:t>ze względu na niemożność przeprowadzenia randomizowanych badań kontrolnych dotyczących edukacji włączającej w porównaniu z edukacją specjalną, […] jednoznaczne stwierdzenie wyższości któregokolwiek z nich w przypadku wszystkich uczniów nie jest możliwe</a:t>
            </a:r>
            <a:r>
              <a:rPr lang="pl-PL" sz="2000" dirty="0" smtClean="0"/>
              <a:t>.</a:t>
            </a:r>
            <a:endParaRPr lang="pl-PL" sz="1900" dirty="0" smtClean="0"/>
          </a:p>
          <a:p>
            <a:pPr marL="0" indent="0">
              <a:buNone/>
            </a:pPr>
            <a:endParaRPr lang="pl-PL" sz="1900" b="1" dirty="0" smtClean="0"/>
          </a:p>
          <a:p>
            <a:pPr marL="0" indent="0">
              <a:buNone/>
            </a:pPr>
            <a:r>
              <a:rPr lang="pl-PL" sz="1900" b="1" dirty="0" smtClean="0"/>
              <a:t>Manipulacyjne strategie wdrażania mitów na temat inkluzji:</a:t>
            </a:r>
          </a:p>
          <a:p>
            <a:r>
              <a:rPr lang="pl-PL" sz="2000" dirty="0" smtClean="0"/>
              <a:t>edukacja specjalna </a:t>
            </a:r>
            <a:r>
              <a:rPr lang="pl-PL" sz="2000" dirty="0"/>
              <a:t>jako </a:t>
            </a:r>
            <a:r>
              <a:rPr lang="pl-PL" sz="2000" dirty="0" smtClean="0"/>
              <a:t>coś, </a:t>
            </a:r>
            <a:r>
              <a:rPr lang="pl-PL" sz="2000" dirty="0"/>
              <a:t>czego większość ludzi </a:t>
            </a:r>
            <a:r>
              <a:rPr lang="pl-PL" sz="2000" u="sng" dirty="0"/>
              <a:t>nie </a:t>
            </a:r>
            <a:r>
              <a:rPr lang="pl-PL" sz="2000" u="sng" dirty="0" smtClean="0"/>
              <a:t>akceptuje</a:t>
            </a:r>
            <a:r>
              <a:rPr lang="pl-PL" sz="2000" dirty="0" smtClean="0"/>
              <a:t>; </a:t>
            </a:r>
          </a:p>
          <a:p>
            <a:r>
              <a:rPr lang="pl-PL" sz="2000" dirty="0" smtClean="0"/>
              <a:t>włączenie </a:t>
            </a:r>
            <a:r>
              <a:rPr lang="pl-PL" sz="2000" dirty="0"/>
              <a:t>jako </a:t>
            </a:r>
            <a:r>
              <a:rPr lang="pl-PL" sz="2000" dirty="0" smtClean="0"/>
              <a:t>coś, </a:t>
            </a:r>
            <a:r>
              <a:rPr lang="pl-PL" sz="2000" dirty="0"/>
              <a:t>czego </a:t>
            </a:r>
            <a:r>
              <a:rPr lang="pl-PL" sz="2000" u="sng" dirty="0"/>
              <a:t>pragnie</a:t>
            </a:r>
            <a:r>
              <a:rPr lang="pl-PL" sz="2000" dirty="0"/>
              <a:t> większość </a:t>
            </a:r>
            <a:r>
              <a:rPr lang="pl-PL" sz="2000" dirty="0" smtClean="0"/>
              <a:t>ludzi;</a:t>
            </a:r>
            <a:r>
              <a:rPr lang="pl-PL" sz="2000" dirty="0"/>
              <a:t> </a:t>
            </a:r>
            <a:endParaRPr lang="pl-PL" sz="2000" dirty="0" smtClean="0"/>
          </a:p>
          <a:p>
            <a:r>
              <a:rPr lang="pl-PL" sz="2000" dirty="0" smtClean="0"/>
              <a:t>skrajny </a:t>
            </a:r>
            <a:r>
              <a:rPr lang="pl-PL" sz="2000" u="sng" dirty="0" smtClean="0"/>
              <a:t>kontrast</a:t>
            </a:r>
            <a:r>
              <a:rPr lang="pl-PL" sz="2000" dirty="0" smtClean="0"/>
              <a:t> między nimi: dyskryminacja[segregacja]- równość; deficyty - edukacja najwyższej jakości</a:t>
            </a:r>
            <a:r>
              <a:rPr lang="pl-PL" sz="2000" dirty="0"/>
              <a:t>;</a:t>
            </a:r>
            <a:r>
              <a:rPr lang="pl-PL" sz="2000" dirty="0" smtClean="0"/>
              <a:t> złe - dobre;</a:t>
            </a:r>
          </a:p>
          <a:p>
            <a:r>
              <a:rPr lang="pl-PL" sz="2000" u="sng" dirty="0" smtClean="0"/>
              <a:t>zaprzeczanie</a:t>
            </a:r>
            <a:r>
              <a:rPr lang="pl-PL" sz="2000" dirty="0" smtClean="0"/>
              <a:t> faktom lub ich ignorowanie.</a:t>
            </a:r>
            <a:endParaRPr lang="pl-PL" sz="19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800" b="1" dirty="0" smtClean="0"/>
              <a:t>Obalanie mitów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400" dirty="0" smtClean="0"/>
              <a:t>[za</a:t>
            </a:r>
            <a:r>
              <a:rPr lang="pl-PL" sz="1400" b="1" dirty="0" smtClean="0"/>
              <a:t>: </a:t>
            </a:r>
            <a:r>
              <a:rPr lang="pl-PL" sz="1400" dirty="0" err="1" smtClean="0"/>
              <a:t>Garry</a:t>
            </a:r>
            <a:r>
              <a:rPr lang="pl-PL" sz="1400" dirty="0" smtClean="0"/>
              <a:t> </a:t>
            </a:r>
            <a:r>
              <a:rPr lang="pl-PL" sz="1400" dirty="0"/>
              <a:t>Hornby UK, James M. Kauffman </a:t>
            </a:r>
            <a:r>
              <a:rPr lang="pl-PL" sz="1400" dirty="0" smtClean="0"/>
              <a:t>USA]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/>
            </a:r>
            <a:br>
              <a:rPr lang="en-US" sz="1400" dirty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6458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1208</Words>
  <Application>Microsoft Office PowerPoint</Application>
  <PresentationFormat>Pokaz na ekranie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Edukacja włączająca – utopia edukacyjna czy szansa na lepszy rozwój?   Punkt widzenia Ruchu Ochrony Szkoły  na podstawie zebranych doświadczeń rodziców i nauczycieli</vt:lpstr>
      <vt:lpstr>Kształcenie specjalne w Polsce – wysokospecjalistyczny, sprawdzony model</vt:lpstr>
      <vt:lpstr>Prawdziwe włączenie społeczne rolą placówek specjalnych przykład Instytutu Głuchoniemych im. Jakuba Falkowskiego w Warszawie</vt:lpstr>
      <vt:lpstr>Prezentacja programu PowerPoint</vt:lpstr>
      <vt:lpstr>Działania na linii rząd RP-UE</vt:lpstr>
      <vt:lpstr>Prezentacja programu PowerPoint</vt:lpstr>
      <vt:lpstr>Udane włączenie zależy od rodzaju i stopnia niepełnosprawności ucznia oraz od etapu kształcenia. </vt:lpstr>
      <vt:lpstr>Polemika z bezwarunkowym włączeniem</vt:lpstr>
      <vt:lpstr> Obalanie mitów [za: Garry Hornby UK, James M. Kauffman USA]  </vt:lpstr>
      <vt:lpstr> Trudności w realizacji programu </vt:lpstr>
      <vt:lpstr>Problemy wychowawcze</vt:lpstr>
      <vt:lpstr>Bezpieczeństwo w klasie</vt:lpstr>
      <vt:lpstr>Wymuszona empatia</vt:lpstr>
      <vt:lpstr>Dyskryminacja dzieci ze SPE</vt:lpstr>
      <vt:lpstr> Poczucie braku akceptacji, wyuczona bezradność ucznia ze SPE</vt:lpstr>
      <vt:lpstr>Wdrażanie narzędzi włączających. Zagrożenia</vt:lpstr>
      <vt:lpstr>Skutki przyszłego pełnego zastosowania narzędzi społecznego formatowania</vt:lpstr>
      <vt:lpstr>Postulat rezygnacji z wdrażania powszechnej  edukacji włączającej i jej narzędzi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Aktualne problemy włączania  dzieci niepełnosprawnych  do szkół masowych –  na podstawie zebranych doświadczeń rodziców i nauczycieli.</dc:title>
  <dc:creator>Ula Dobrowolska</dc:creator>
  <cp:lastModifiedBy>Hanna Dobrowolska</cp:lastModifiedBy>
  <cp:revision>86</cp:revision>
  <dcterms:created xsi:type="dcterms:W3CDTF">2023-09-05T09:53:56Z</dcterms:created>
  <dcterms:modified xsi:type="dcterms:W3CDTF">2024-10-21T19:11:16Z</dcterms:modified>
</cp:coreProperties>
</file>